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396" r:id="rId2"/>
    <p:sldId id="258" r:id="rId3"/>
    <p:sldId id="319" r:id="rId4"/>
    <p:sldId id="320" r:id="rId5"/>
    <p:sldId id="321" r:id="rId6"/>
    <p:sldId id="322" r:id="rId7"/>
    <p:sldId id="326" r:id="rId8"/>
    <p:sldId id="323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7" r:id="rId54"/>
    <p:sldId id="382" r:id="rId55"/>
    <p:sldId id="383" r:id="rId56"/>
    <p:sldId id="384" r:id="rId57"/>
    <p:sldId id="388" r:id="rId58"/>
    <p:sldId id="389" r:id="rId59"/>
    <p:sldId id="386" r:id="rId60"/>
    <p:sldId id="387" r:id="rId61"/>
    <p:sldId id="390" r:id="rId62"/>
    <p:sldId id="391" r:id="rId63"/>
    <p:sldId id="371" r:id="rId64"/>
    <p:sldId id="316" r:id="rId65"/>
    <p:sldId id="317" r:id="rId66"/>
    <p:sldId id="392" r:id="rId67"/>
    <p:sldId id="394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F6A3C-C8B9-4B9A-83C6-664DB94BBA2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CCEC-3595-4DC5-A6A2-4209C6A12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1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E8B413D-BF41-4F56-A68A-1C0460F46E57}" type="slidenum">
              <a:rPr lang="ru-RU">
                <a:latin typeface="Tahoma" pitchFamily="34" charset="0"/>
              </a:rPr>
              <a:pPr eaLnBrk="1" hangingPunct="1"/>
              <a:t>1</a:t>
            </a:fld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C913B-B24A-45EF-8BF0-4364248CEF75}" type="slidenum">
              <a:rPr lang="ru-RU"/>
              <a:pPr/>
              <a:t>23</a:t>
            </a:fld>
            <a:endParaRPr 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04BEC-FB6D-41DA-9129-578D7A43B236}" type="slidenum">
              <a:rPr lang="ru-RU"/>
              <a:pPr/>
              <a:t>24</a:t>
            </a:fld>
            <a:endParaRPr lang="ru-RU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9546-C42F-48E0-8D51-DC109489AAB2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B068-93FF-492B-B2F1-ECED9F120FF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9546-C42F-48E0-8D51-DC109489AAB2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B068-93FF-492B-B2F1-ECED9F120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9546-C42F-48E0-8D51-DC109489AAB2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B068-93FF-492B-B2F1-ECED9F120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05A745-58EF-4819-ABA0-EB5E04D860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5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EA72EC-2FEB-4FC2-AA69-034838594F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45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Заголовок, клип мультимеди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013933-1395-4215-B8A0-53243C4F7B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13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643FF4-DE66-42DF-A82A-B4FAA1E7AD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98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9546-C42F-48E0-8D51-DC109489AAB2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B068-93FF-492B-B2F1-ECED9F120F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9546-C42F-48E0-8D51-DC109489AAB2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B068-93FF-492B-B2F1-ECED9F120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9546-C42F-48E0-8D51-DC109489AAB2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B068-93FF-492B-B2F1-ECED9F120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9546-C42F-48E0-8D51-DC109489AAB2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B068-93FF-492B-B2F1-ECED9F120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9546-C42F-48E0-8D51-DC109489AAB2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B068-93FF-492B-B2F1-ECED9F120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9546-C42F-48E0-8D51-DC109489AAB2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B068-93FF-492B-B2F1-ECED9F120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9546-C42F-48E0-8D51-DC109489AAB2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B068-93FF-492B-B2F1-ECED9F120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9546-C42F-48E0-8D51-DC109489AAB2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B068-93FF-492B-B2F1-ECED9F120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CD09546-C42F-48E0-8D51-DC109489AAB2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A46B068-93FF-492B-B2F1-ECED9F120FF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713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ru-RU" sz="1400">
                <a:solidFill>
                  <a:srgbClr val="FFFF00"/>
                </a:solidFill>
              </a:rPr>
              <a:t>МИНИСТЕРСТВО </a:t>
            </a:r>
            <a:r>
              <a:rPr kumimoji="1" lang="en-US" sz="1400">
                <a:solidFill>
                  <a:srgbClr val="FFFF00"/>
                </a:solidFill>
              </a:rPr>
              <a:t> </a:t>
            </a:r>
            <a:r>
              <a:rPr kumimoji="1" lang="ru-RU" sz="1400">
                <a:solidFill>
                  <a:srgbClr val="FFFF00"/>
                </a:solidFill>
              </a:rPr>
              <a:t>ОБРАЗОВАНИЯ И НАУКИ РОССИЙСКОЙ ФЕДЕРАЦИИ</a:t>
            </a:r>
          </a:p>
          <a:p>
            <a:pPr algn="ctr"/>
            <a:r>
              <a:rPr kumimoji="1" lang="ru-RU" sz="1400">
                <a:solidFill>
                  <a:srgbClr val="FFFF00"/>
                </a:solidFill>
              </a:rPr>
              <a:t>ФЕДЕРАЛЬНОЕ ГОСУДАРСТВЕННОЕ БЮДЖЕТНОЕ ОБРАЗОВАТЕЛЬНОЕ</a:t>
            </a:r>
          </a:p>
          <a:p>
            <a:pPr algn="ctr"/>
            <a:r>
              <a:rPr kumimoji="1" lang="ru-RU" sz="1400">
                <a:solidFill>
                  <a:srgbClr val="FFFF00"/>
                </a:solidFill>
              </a:rPr>
              <a:t>УЧРЕЖДЕНИЕ ВЫСШЕГО ОБРАЗОВАНИЯ</a:t>
            </a:r>
          </a:p>
          <a:p>
            <a:pPr algn="ctr"/>
            <a:r>
              <a:rPr kumimoji="1" lang="ru-RU" sz="1400">
                <a:solidFill>
                  <a:srgbClr val="FFFF00"/>
                </a:solidFill>
              </a:rPr>
              <a:t>«РОСТОВСКИЙ ГОСУДАРСТВЕННЫЙ ЭКОНОМИЧЕСКИЙ УНИВЕРСИТЕТ (РИНХ)»</a:t>
            </a:r>
            <a:endParaRPr lang="ru-RU" sz="1400"/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3149600" y="2806700"/>
            <a:ext cx="2589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ru-RU" sz="1400">
                <a:solidFill>
                  <a:srgbClr val="FFFF00"/>
                </a:solidFill>
              </a:rPr>
              <a:t>ЮРИДИЧЕСКИЙ ФАКУЛЬТЕТ </a:t>
            </a:r>
            <a:endParaRPr lang="ru-RU" sz="1400"/>
          </a:p>
        </p:txBody>
      </p:sp>
      <p:sp>
        <p:nvSpPr>
          <p:cNvPr id="4" name="Прямоугольник 3"/>
          <p:cNvSpPr/>
          <p:nvPr/>
        </p:nvSpPr>
        <p:spPr>
          <a:xfrm>
            <a:off x="241300" y="3224213"/>
            <a:ext cx="87137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КАФЕДРА СУДЕБНОЙ ЭКСПЕРТИЗЫ И КРИМИНАЛИСТИКИ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6513" y="3789363"/>
            <a:ext cx="41148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ИНФОРМАЦИОННЫЙ МАТЕРИАЛ</a:t>
            </a:r>
          </a:p>
        </p:txBody>
      </p: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241300" y="4292600"/>
            <a:ext cx="8785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«ОРГАНИЗАЦИЯ И ПРОИЗВОДСТВО РАССЛЕДОВАНИЯ ДТП НА ПЕРВОНАЧАЛЬНОМ ЭТАПЕ»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3079" name="Picture 8" descr="C:\Users\Leon\Desktop\ЛОГОТИП РИН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222375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359291"/>
      </p:ext>
    </p:extLst>
  </p:cSld>
  <p:clrMapOvr>
    <a:masterClrMapping/>
  </p:clrMapOvr>
  <p:transition spd="slow" advTm="1683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СЛЕДЫ-ПРЕДМЕТЫ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435975" cy="4403725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части одежды и предметы принадлежащие участникам (обувь, лоскуты ткани, сопутствующие элементы и др.);</a:t>
            </a:r>
          </a:p>
          <a:p>
            <a:pPr algn="just">
              <a:lnSpc>
                <a:spcPct val="90000"/>
              </a:lnSpc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части деталей и детали ТС (осколки стекол, куски декоративной решетки и т.п.);</a:t>
            </a:r>
          </a:p>
          <a:p>
            <a:pPr algn="just">
              <a:lnSpc>
                <a:spcPct val="90000"/>
              </a:lnSpc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части окружающей обстановки (элементы дорожных конструкций и др.).</a:t>
            </a:r>
          </a:p>
        </p:txBody>
      </p:sp>
    </p:spTree>
    <p:extLst>
      <p:ext uri="{BB962C8B-B14F-4D97-AF65-F5344CB8AC3E}">
        <p14:creationId xmlns:p14="http://schemas.microsoft.com/office/powerpoint/2010/main" val="115793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20775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СЛЕДЫ-ВЕЩЕСТВА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800"/>
            <a:ext cx="8569325" cy="496885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произошедшие от участников ДТП (кровь, мозговое вещество, волосы и др.);</a:t>
            </a:r>
          </a:p>
          <a:p>
            <a:pPr algn="just"/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используемые в ТС (тормозная жидкость, масло, антифриз, электролит и т.п.);</a:t>
            </a:r>
          </a:p>
          <a:p>
            <a:pPr algn="just"/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образовавшиеся от ТС (следы «юза», сколы краски, грунт находившейся на ТС и др.);</a:t>
            </a:r>
          </a:p>
          <a:p>
            <a:pPr algn="just"/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образовавшиеся от элементов дорожной обстановки  (частички краски дорожных знаков и др.).</a:t>
            </a:r>
          </a:p>
        </p:txBody>
      </p:sp>
    </p:spTree>
    <p:extLst>
      <p:ext uri="{BB962C8B-B14F-4D97-AF65-F5344CB8AC3E}">
        <p14:creationId xmlns:p14="http://schemas.microsoft.com/office/powerpoint/2010/main" val="25049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СЛЕДЫ-ОТОБРАЖЕНИЯ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435975" cy="44037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на потерпевшем (след от ТС на одежде, теле и др.);</a:t>
            </a:r>
          </a:p>
          <a:p>
            <a:pPr algn="just"/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образовавшиеся от ТС (след протектора, след деформации на дорожных элементах и др.);</a:t>
            </a:r>
          </a:p>
          <a:p>
            <a:pPr algn="just"/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на ТС (разрывы, задиры, деформация и др.).</a:t>
            </a:r>
          </a:p>
          <a:p>
            <a:pPr algn="just"/>
            <a:endParaRPr lang="ru-RU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128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3343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Субъектами ДТП являются:</a:t>
            </a:r>
          </a:p>
        </p:txBody>
      </p:sp>
      <p:sp>
        <p:nvSpPr>
          <p:cNvPr id="75790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5483225" cy="5040312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ru-RU" sz="31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Водители.</a:t>
            </a:r>
          </a:p>
          <a:p>
            <a:pPr marL="533400" indent="-533400">
              <a:buFontTx/>
              <a:buAutoNum type="arabicPeriod"/>
            </a:pPr>
            <a:r>
              <a:rPr lang="ru-RU" sz="31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Пешеходы.</a:t>
            </a:r>
          </a:p>
          <a:p>
            <a:pPr marL="533400" indent="-533400">
              <a:buFontTx/>
              <a:buAutoNum type="arabicPeriod"/>
            </a:pPr>
            <a:r>
              <a:rPr lang="ru-RU" sz="31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Пассажиры.</a:t>
            </a:r>
          </a:p>
          <a:p>
            <a:pPr marL="533400" indent="-533400">
              <a:buFontTx/>
              <a:buAutoNum type="arabicPeriod"/>
            </a:pPr>
            <a:r>
              <a:rPr lang="ru-RU" sz="31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Велосипедисты.</a:t>
            </a:r>
          </a:p>
          <a:p>
            <a:pPr marL="533400" indent="-533400">
              <a:buFontTx/>
              <a:buAutoNum type="arabicPeriod"/>
            </a:pPr>
            <a:r>
              <a:rPr lang="ru-RU" sz="31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Лица, ответственные за техническое состояние ТС.</a:t>
            </a:r>
          </a:p>
          <a:p>
            <a:pPr marL="533400" indent="-533400">
              <a:buFontTx/>
              <a:buAutoNum type="arabicPeriod"/>
            </a:pPr>
            <a:r>
              <a:rPr lang="ru-RU" sz="31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Другие должностные лица.</a:t>
            </a:r>
          </a:p>
        </p:txBody>
      </p:sp>
    </p:spTree>
    <p:extLst>
      <p:ext uri="{BB962C8B-B14F-4D97-AF65-F5344CB8AC3E}">
        <p14:creationId xmlns:p14="http://schemas.microsoft.com/office/powerpoint/2010/main" val="15530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5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9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FFC000"/>
                </a:solidFill>
              </a:rPr>
              <a:t>Особенности </a:t>
            </a:r>
            <a:r>
              <a:rPr lang="ru-RU" sz="3200" b="1" dirty="0">
                <a:solidFill>
                  <a:srgbClr val="FFC000"/>
                </a:solidFill>
              </a:rPr>
              <a:t>возбуждения уголовного дела и обстоятельства, подлежащие установлению.</a:t>
            </a:r>
            <a:r>
              <a:rPr lang="ru-RU" sz="3200" b="1" dirty="0">
                <a:solidFill>
                  <a:srgbClr val="DE0000"/>
                </a:solidFill>
              </a:rPr>
              <a:t/>
            </a:r>
            <a:br>
              <a:rPr lang="ru-RU" sz="3200" b="1" dirty="0">
                <a:solidFill>
                  <a:srgbClr val="DE0000"/>
                </a:solidFill>
              </a:rPr>
            </a:br>
            <a:r>
              <a:rPr lang="ru-RU" sz="800" dirty="0"/>
              <a:t>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700213"/>
            <a:ext cx="8497887" cy="50419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u="sng" dirty="0">
                <a:solidFill>
                  <a:srgbClr val="FFC000"/>
                </a:solidFill>
              </a:rPr>
              <a:t>Поводами для возбуждения дела служат: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600" b="1" dirty="0">
              <a:solidFill>
                <a:srgbClr val="FFC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FFC000"/>
                </a:solidFill>
              </a:rPr>
              <a:t>заявления участников ДТП;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FFC000"/>
                </a:solidFill>
              </a:rPr>
              <a:t>свидетелей;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FFC000"/>
                </a:solidFill>
              </a:rPr>
              <a:t>родственников потерпевших;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FFC000"/>
                </a:solidFill>
              </a:rPr>
              <a:t>посторонних граждан; 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FFC000"/>
                </a:solidFill>
              </a:rPr>
              <a:t>сообщения должностных лиц лечебных учреждений, куда поступили потерпевшие от ДТП;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FFC000"/>
                </a:solidFill>
              </a:rPr>
              <a:t>сообщение должностных лиц транспортных предприятий и других организаций, чьи интересы затронуты в результате этого происшествия; 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FFC000"/>
                </a:solidFill>
              </a:rPr>
              <a:t>непосредственное обнаружение ДТП работниками правоохранительных органов, в основном сотрудниками ГИБДД. </a:t>
            </a:r>
          </a:p>
        </p:txBody>
      </p:sp>
    </p:spTree>
    <p:extLst>
      <p:ext uri="{BB962C8B-B14F-4D97-AF65-F5344CB8AC3E}">
        <p14:creationId xmlns:p14="http://schemas.microsoft.com/office/powerpoint/2010/main" val="278932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u="sng" dirty="0">
                <a:solidFill>
                  <a:srgbClr val="FFC000"/>
                </a:solidFill>
              </a:rPr>
              <a:t>Материалы поступившее из ГИБДД должны содержать: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905000"/>
            <a:ext cx="8496300" cy="4619625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выписку из КУС либо рапорт сотрудника ГИБДД (зарегистрированный в </a:t>
            </a:r>
            <a:r>
              <a:rPr lang="ru-RU" sz="2000" b="1" dirty="0" err="1">
                <a:solidFill>
                  <a:srgbClr val="FFC000"/>
                </a:solidFill>
              </a:rPr>
              <a:t>КУСе</a:t>
            </a:r>
            <a:r>
              <a:rPr lang="ru-RU" sz="2000" b="1" dirty="0">
                <a:solidFill>
                  <a:srgbClr val="FFC000"/>
                </a:solidFill>
              </a:rPr>
              <a:t>) о выявленном факте происшествия; </a:t>
            </a:r>
          </a:p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протокол осмотра места происшествия со всеми приложениями (схемы, </a:t>
            </a:r>
            <a:r>
              <a:rPr lang="ru-RU" sz="2000" b="1" dirty="0" err="1">
                <a:solidFill>
                  <a:srgbClr val="FFC000"/>
                </a:solidFill>
              </a:rPr>
              <a:t>фототаблицы</a:t>
            </a:r>
            <a:r>
              <a:rPr lang="ru-RU" sz="2000" b="1" dirty="0">
                <a:solidFill>
                  <a:srgbClr val="FFC000"/>
                </a:solidFill>
              </a:rPr>
              <a:t>, кассета с видеозаписью и т.п.); </a:t>
            </a:r>
          </a:p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протокол осмотра и проверки технического состояния ТС; </a:t>
            </a:r>
          </a:p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объяснения участников ДТП, свидетелей; </a:t>
            </a:r>
          </a:p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справка о ДТП; </a:t>
            </a:r>
          </a:p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справки из лечебных учреждений с указанием диагноза пострадавших либо заключением судебно-медицинского освидетельствования или экспертизы; </a:t>
            </a:r>
          </a:p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акт медицинского освидетельствования водителей, на предмет установления алкогольного опьянения.</a:t>
            </a:r>
          </a:p>
        </p:txBody>
      </p:sp>
    </p:spTree>
    <p:extLst>
      <p:ext uri="{BB962C8B-B14F-4D97-AF65-F5344CB8AC3E}">
        <p14:creationId xmlns:p14="http://schemas.microsoft.com/office/powerpoint/2010/main" val="167964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497888" cy="1295871"/>
          </a:xfrm>
        </p:spPr>
        <p:txBody>
          <a:bodyPr/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</a:rPr>
              <a:t>В процессе рассмотрения проверочного материала и производства расследования ДТП должны быть установлены следующие обстоятельства: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700808"/>
            <a:ext cx="8713788" cy="4391025"/>
          </a:xfrm>
          <a:prstGeom prst="rect">
            <a:avLst/>
          </a:prstGeom>
        </p:spPr>
        <p:txBody>
          <a:bodyPr/>
          <a:lstStyle/>
          <a:p>
            <a:pPr marL="365125" indent="-365125" algn="just">
              <a:lnSpc>
                <a:spcPct val="80000"/>
              </a:lnSpc>
            </a:pPr>
            <a:r>
              <a:rPr lang="ru-RU" sz="2000" dirty="0">
                <a:solidFill>
                  <a:srgbClr val="FFC000"/>
                </a:solidFill>
              </a:rPr>
              <a:t>является ли данное происшествие ДТП, если да, то его вид;</a:t>
            </a:r>
          </a:p>
          <a:p>
            <a:pPr marL="365125" indent="-365125" algn="just">
              <a:lnSpc>
                <a:spcPct val="80000"/>
              </a:lnSpc>
            </a:pPr>
            <a:r>
              <a:rPr lang="ru-RU" sz="2000" dirty="0">
                <a:solidFill>
                  <a:srgbClr val="FFC000"/>
                </a:solidFill>
              </a:rPr>
              <a:t>характер происшедшего события (имело место административное правонарушение, преступление, несчастный случай);</a:t>
            </a:r>
          </a:p>
          <a:p>
            <a:pPr marL="365125" indent="-365125" algn="just">
              <a:lnSpc>
                <a:spcPct val="80000"/>
              </a:lnSpc>
            </a:pPr>
            <a:r>
              <a:rPr lang="ru-RU" sz="2000" dirty="0">
                <a:solidFill>
                  <a:srgbClr val="FFC000"/>
                </a:solidFill>
              </a:rPr>
              <a:t>время и место его совершения, другие обстоятельства, характеризующие данное происшествие (состояние  проезжей части, погода, видимость, освещенность, наличие дорожных знаков и разметки проезжей части, наличие светофора и других средств регулирования движения и т.д.); </a:t>
            </a:r>
          </a:p>
          <a:p>
            <a:pPr marL="365125" indent="-365125" algn="just">
              <a:lnSpc>
                <a:spcPct val="80000"/>
              </a:lnSpc>
            </a:pPr>
            <a:r>
              <a:rPr lang="ru-RU" sz="2000" dirty="0">
                <a:solidFill>
                  <a:srgbClr val="FFC000"/>
                </a:solidFill>
              </a:rPr>
              <a:t>развитие ДТС до момента первоначального контакта и после него;</a:t>
            </a:r>
          </a:p>
          <a:p>
            <a:pPr marL="365125" indent="-365125" algn="just">
              <a:lnSpc>
                <a:spcPct val="80000"/>
              </a:lnSpc>
            </a:pPr>
            <a:r>
              <a:rPr lang="ru-RU" sz="2000" dirty="0">
                <a:solidFill>
                  <a:srgbClr val="FFC000"/>
                </a:solidFill>
              </a:rPr>
              <a:t>по чьей вине произошло происшествие (по вине водителя ТС, участвовавшего в происшествии, по вине водителя ТС, не участвовавшего в происшествии, но создавшего аварийную обстановку для других ТС, по вине лица, выпустившего в эксплуатацию неисправное ТС, по вине пассажира или пешехода и т.д.) и степень их вины. Необходимо </a:t>
            </a:r>
            <a:r>
              <a:rPr lang="ru-RU" sz="2000" dirty="0" smtClean="0">
                <a:solidFill>
                  <a:srgbClr val="FFC000"/>
                </a:solidFill>
              </a:rPr>
              <a:t>установление </a:t>
            </a:r>
            <a:r>
              <a:rPr lang="ru-RU" sz="2000" dirty="0">
                <a:solidFill>
                  <a:srgbClr val="FFC000"/>
                </a:solidFill>
              </a:rPr>
              <a:t>причинной связи между нарушением ПДД и правил эксплуатации ТС конкретным лицом и наступившими последствиями; </a:t>
            </a:r>
          </a:p>
        </p:txBody>
      </p:sp>
    </p:spTree>
    <p:extLst>
      <p:ext uri="{BB962C8B-B14F-4D97-AF65-F5344CB8AC3E}">
        <p14:creationId xmlns:p14="http://schemas.microsoft.com/office/powerpoint/2010/main" val="16703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88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611981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в чем выразилось нарушение (выезд на неисправном ТС, проезд перекрестка на красный сигнал светофора, нарушение правил обгона, нарушение правил перевозки людей в кузове автомобиля и т.д.);</a:t>
            </a:r>
          </a:p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обстоятельства, влияющие на степень и характер ответственности обвиняемого (не находился ли в болезненном состоянии либо в состоянии алкогольного опьянения, на каком часу работы произошло происшествие, оставление места ДТП и т.д.);</a:t>
            </a:r>
          </a:p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характер и размер ущерба, причиненного преступлением  (вред здоровью потерпевшего материальный и моральный ущерб и т.п.);</a:t>
            </a:r>
          </a:p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обстоятельства, способствовавшие совершению данного происшествия;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000" b="1" dirty="0">
              <a:solidFill>
                <a:srgbClr val="FFC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2000" b="1" dirty="0">
              <a:solidFill>
                <a:srgbClr val="FFC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u="sng" dirty="0">
                <a:solidFill>
                  <a:srgbClr val="FFC000"/>
                </a:solidFill>
              </a:rPr>
              <a:t>Приведенный перечень обстоятельств, подлежащих доказыванию, не является исчерпывающим, и при расследовании ДТП может дополняться другими обстоятельствами, которые необходимо выяснить для установления истины по конкретному делу.</a:t>
            </a:r>
            <a:r>
              <a:rPr lang="ru-RU" sz="2000" b="1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97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Типичные следственные ситуации и программа действий </a:t>
            </a:r>
            <a:b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следователя на первоначальном этапе расследования.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457200" y="2133600"/>
            <a:ext cx="8229600" cy="4248150"/>
            <a:chOff x="1134" y="1270"/>
            <a:chExt cx="2880" cy="720"/>
          </a:xfrm>
        </p:grpSpPr>
        <p:cxnSp>
          <p:nvCxnSpPr>
            <p:cNvPr id="3076" name="_s3076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3006" y="1126"/>
              <a:ext cx="144" cy="1008"/>
            </a:xfrm>
            <a:prstGeom prst="bentConnector3">
              <a:avLst>
                <a:gd name="adj1" fmla="val 134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503" y="1629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998" y="1126"/>
              <a:ext cx="144" cy="1008"/>
            </a:xfrm>
            <a:prstGeom prst="bentConnector3">
              <a:avLst>
                <a:gd name="adj1" fmla="val 134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79"/>
            <p:cNvSpPr>
              <a:spLocks noChangeArrowheads="1"/>
            </p:cNvSpPr>
            <p:nvPr/>
          </p:nvSpPr>
          <p:spPr bwMode="auto">
            <a:xfrm>
              <a:off x="2142" y="127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ahoma" pitchFamily="34" charset="0"/>
                </a:rPr>
                <a:t>Типичные следственные ситуации: </a:t>
              </a:r>
            </a:p>
          </p:txBody>
        </p:sp>
        <p:sp>
          <p:nvSpPr>
            <p:cNvPr id="4" name="_s3080"/>
            <p:cNvSpPr>
              <a:spLocks noChangeArrowheads="1"/>
            </p:cNvSpPr>
            <p:nvPr/>
          </p:nvSpPr>
          <p:spPr bwMode="auto">
            <a:xfrm>
              <a:off x="1134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rgbClr val="DE0000"/>
                  </a:solidFill>
                  <a:effectLst/>
                  <a:latin typeface="Tahoma" pitchFamily="34" charset="0"/>
                </a:rPr>
                <a:t>1) Водитель и ТС находятся на месте происшествия</a:t>
              </a:r>
            </a:p>
          </p:txBody>
        </p:sp>
        <p:sp>
          <p:nvSpPr>
            <p:cNvPr id="5" name="_s3081"/>
            <p:cNvSpPr>
              <a:spLocks noChangeArrowheads="1"/>
            </p:cNvSpPr>
            <p:nvPr/>
          </p:nvSpPr>
          <p:spPr bwMode="auto">
            <a:xfrm>
              <a:off x="2142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rgbClr val="DE0000"/>
                  </a:solidFill>
                  <a:effectLst/>
                  <a:latin typeface="Tahoma" pitchFamily="34" charset="0"/>
                </a:rPr>
                <a:t>2) Водитель с ТС скрылся с месте происшествия</a:t>
              </a:r>
            </a:p>
          </p:txBody>
        </p:sp>
        <p:sp>
          <p:nvSpPr>
            <p:cNvPr id="6" name="_s3082"/>
            <p:cNvSpPr>
              <a:spLocks noChangeArrowheads="1"/>
            </p:cNvSpPr>
            <p:nvPr/>
          </p:nvSpPr>
          <p:spPr bwMode="auto">
            <a:xfrm>
              <a:off x="3150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rgbClr val="DE0000"/>
                  </a:solidFill>
                  <a:effectLst/>
                  <a:latin typeface="Tahoma" pitchFamily="34" charset="0"/>
                </a:rPr>
                <a:t>3) ТС находится на месте происшествия, а водитель скрылся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27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Характерные следственные действия в ситуации, когда водитель и ТС находятся на месте происшествия: </a:t>
            </a:r>
          </a:p>
        </p:txBody>
      </p:sp>
      <p:sp>
        <p:nvSpPr>
          <p:cNvPr id="87051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76408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осмотр места происшествия (включая осмотр ТС и, если есть жертвы, трупа); </a:t>
            </a:r>
          </a:p>
          <a:p>
            <a:pPr algn="just">
              <a:lnSpc>
                <a:spcPct val="8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освидетельствование водителя и потерпевшего с целью установления алкогольного и наркотического опьянения; </a:t>
            </a:r>
          </a:p>
          <a:p>
            <a:pPr algn="just">
              <a:lnSpc>
                <a:spcPct val="8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допросы: потерпевшего, водителя, очевидцев; </a:t>
            </a:r>
          </a:p>
          <a:p>
            <a:pPr algn="just">
              <a:lnSpc>
                <a:spcPct val="8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в случае гибели потерпевшего - предъявление трупа для опознания его родственникам или другим лицам, знавшим его; </a:t>
            </a:r>
          </a:p>
          <a:p>
            <a:pPr algn="just">
              <a:lnSpc>
                <a:spcPct val="8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назначение судебных экспертиз.</a:t>
            </a:r>
          </a:p>
        </p:txBody>
      </p:sp>
    </p:spTree>
    <p:extLst>
      <p:ext uri="{BB962C8B-B14F-4D97-AF65-F5344CB8AC3E}">
        <p14:creationId xmlns:p14="http://schemas.microsoft.com/office/powerpoint/2010/main" val="24330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7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7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7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7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0" grpId="0"/>
      <p:bldP spid="87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Предмет и средства доказывания по УД. Механизм дорожно-транспортного происшествия.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1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Характерные следственные действия в ситуации, когда водитель с ТС скрылся с места происшествия: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905000"/>
            <a:ext cx="8642350" cy="476408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800" dirty="0">
                <a:solidFill>
                  <a:srgbClr val="FFC000"/>
                </a:solidFill>
              </a:rPr>
              <a:t>осмотр места происшествия; </a:t>
            </a:r>
          </a:p>
          <a:p>
            <a:pPr algn="just"/>
            <a:r>
              <a:rPr lang="ru-RU" sz="2800" dirty="0">
                <a:solidFill>
                  <a:srgbClr val="FFC000"/>
                </a:solidFill>
              </a:rPr>
              <a:t>допросы свидетелей, потерпевшего; </a:t>
            </a:r>
          </a:p>
          <a:p>
            <a:pPr algn="just"/>
            <a:r>
              <a:rPr lang="ru-RU" sz="2800" dirty="0">
                <a:solidFill>
                  <a:srgbClr val="FFC000"/>
                </a:solidFill>
              </a:rPr>
              <a:t>медицинское освидетельствование потерпевшего на предмет установления алкогольного или наркотического опьянения; </a:t>
            </a:r>
          </a:p>
          <a:p>
            <a:pPr algn="just"/>
            <a:r>
              <a:rPr lang="ru-RU" sz="2800" dirty="0">
                <a:solidFill>
                  <a:srgbClr val="FFC000"/>
                </a:solidFill>
              </a:rPr>
              <a:t>назначение судебных экспертиз; </a:t>
            </a:r>
          </a:p>
          <a:p>
            <a:pPr algn="just"/>
            <a:r>
              <a:rPr lang="ru-RU" sz="2800" dirty="0">
                <a:solidFill>
                  <a:srgbClr val="FFC000"/>
                </a:solidFill>
              </a:rPr>
              <a:t>поручение органам дознания производства соответствующих оперативно-розыскных мероприятий, направленных на розыск водителя. </a:t>
            </a:r>
          </a:p>
        </p:txBody>
      </p:sp>
    </p:spTree>
    <p:extLst>
      <p:ext uri="{BB962C8B-B14F-4D97-AF65-F5344CB8AC3E}">
        <p14:creationId xmlns:p14="http://schemas.microsoft.com/office/powerpoint/2010/main" val="315907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Характерные следственные действия в ситуации, когда ТС на месте происшествия, а водитель скрылся: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349500"/>
            <a:ext cx="8642350" cy="4319588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400" b="1" dirty="0">
                <a:solidFill>
                  <a:srgbClr val="FFC000"/>
                </a:solidFill>
              </a:rPr>
              <a:t>Проводятся те же следственные действия, как и при второй ситуации. Нередко водители сообщают об угоне своего ТС, и основная задача расследования, в данном случае, состоит в проведение следственных действий и ОРМ с целью разоблачения виновного.</a:t>
            </a:r>
          </a:p>
        </p:txBody>
      </p:sp>
    </p:spTree>
    <p:extLst>
      <p:ext uri="{BB962C8B-B14F-4D97-AF65-F5344CB8AC3E}">
        <p14:creationId xmlns:p14="http://schemas.microsoft.com/office/powerpoint/2010/main" val="115814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1"/>
            <a:ext cx="8291513" cy="72037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Особенности </a:t>
            </a:r>
            <a:r>
              <a:rPr lang="ru-RU" sz="2000" b="1" dirty="0">
                <a:solidFill>
                  <a:srgbClr val="FFC000"/>
                </a:solidFill>
              </a:rPr>
              <a:t>тактики первоначальных </a:t>
            </a:r>
            <a:r>
              <a:rPr lang="ru-RU" sz="2000" b="1" dirty="0" smtClean="0">
                <a:solidFill>
                  <a:srgbClr val="FFC000"/>
                </a:solidFill>
              </a:rPr>
              <a:t>следственных </a:t>
            </a:r>
            <a:r>
              <a:rPr lang="ru-RU" sz="2000" b="1" dirty="0">
                <a:solidFill>
                  <a:srgbClr val="FFC000"/>
                </a:solidFill>
              </a:rPr>
              <a:t>действий.</a:t>
            </a:r>
          </a:p>
        </p:txBody>
      </p:sp>
      <p:sp>
        <p:nvSpPr>
          <p:cNvPr id="94223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96753"/>
            <a:ext cx="8713787" cy="5040559"/>
          </a:xfrm>
          <a:prstGeom prst="rect">
            <a:avLst/>
          </a:prstGeom>
        </p:spPr>
        <p:txBody>
          <a:bodyPr/>
          <a:lstStyle/>
          <a:p>
            <a:pPr marL="0" indent="365125" algn="ctr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C000"/>
                </a:solidFill>
              </a:rPr>
              <a:t>Чаще всего на первоначальном этапе расследования по делам о дорожно-транспортных происшествиях проводятся такие следственные действия, как:</a:t>
            </a:r>
          </a:p>
          <a:p>
            <a:pPr marL="0" indent="365125">
              <a:lnSpc>
                <a:spcPct val="90000"/>
              </a:lnSpc>
              <a:buFontTx/>
              <a:buNone/>
            </a:pPr>
            <a:endParaRPr lang="ru-RU" sz="1600" b="1" dirty="0">
              <a:solidFill>
                <a:srgbClr val="FFC000"/>
              </a:solidFill>
            </a:endParaRPr>
          </a:p>
          <a:p>
            <a:pPr marL="0" indent="365125"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осмотр места происшествия, </a:t>
            </a:r>
          </a:p>
          <a:p>
            <a:pPr marL="0" indent="365125"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допросы свидетелей и потерпевших, </a:t>
            </a:r>
          </a:p>
          <a:p>
            <a:pPr marL="0" indent="365125"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допрос водителя, совершившего ДТП, </a:t>
            </a:r>
          </a:p>
          <a:p>
            <a:pPr marL="0" indent="365125"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следственный эксперимент, </a:t>
            </a:r>
          </a:p>
          <a:p>
            <a:pPr marL="0" indent="365125"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назначение судебно-медицинской и </a:t>
            </a:r>
          </a:p>
          <a:p>
            <a:pPr marL="0" indent="365125"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судебно-автотехнической экспертиз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459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Осмотр места происшествия: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1438"/>
            <a:ext cx="8534400" cy="5183187"/>
          </a:xfrm>
          <a:prstGeom prst="rect">
            <a:avLst/>
          </a:prstGeom>
        </p:spPr>
        <p:txBody>
          <a:bodyPr/>
          <a:lstStyle/>
          <a:p>
            <a:pPr marL="808038" indent="-808038" algn="ctr">
              <a:buFontTx/>
              <a:buNone/>
            </a:pPr>
            <a:r>
              <a:rPr lang="ru-RU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Участники ОМП:</a:t>
            </a:r>
          </a:p>
          <a:p>
            <a:pPr marL="808038" indent="-808038" algn="ctr">
              <a:buFontTx/>
              <a:buNone/>
            </a:pPr>
            <a:endParaRPr lang="ru-RU" sz="2800" b="1" u="sng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08038" indent="-808038">
              <a:buFontTx/>
              <a:buNone/>
            </a:pP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sz="2800" u="sng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обязательные:</a:t>
            </a:r>
          </a:p>
          <a:p>
            <a:pPr marL="808038" indent="-808038">
              <a:buFontTx/>
              <a:buNone/>
            </a:pP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следователь, дознаватель;</a:t>
            </a:r>
          </a:p>
          <a:p>
            <a:pPr marL="808038" indent="-808038">
              <a:buFontTx/>
              <a:buNone/>
            </a:pP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понятые (не менее 2-х);</a:t>
            </a:r>
          </a:p>
          <a:p>
            <a:pPr marL="808038" indent="-808038">
              <a:buFontTx/>
              <a:buNone/>
            </a:pP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судебно-медицинский эксперт (если имеется труп);</a:t>
            </a:r>
          </a:p>
        </p:txBody>
      </p:sp>
    </p:spTree>
    <p:extLst>
      <p:ext uri="{BB962C8B-B14F-4D97-AF65-F5344CB8AC3E}">
        <p14:creationId xmlns:p14="http://schemas.microsoft.com/office/powerpoint/2010/main" val="363425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9275"/>
            <a:ext cx="8229600" cy="54705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3200" u="sng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факультативные: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специалист-криминалист;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специалист-автотехник;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специалист-автомеханик;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инспектор ГИБДД;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О/У ОУР;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УУП;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потерпевший, водитель, свидетель;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должностные лица организаций;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356097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0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0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05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05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9275"/>
            <a:ext cx="8229600" cy="5903913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dirty="0">
                <a:solidFill>
                  <a:srgbClr val="FFC000"/>
                </a:solidFill>
              </a:rPr>
              <a:t>Перед производством осмотра места происшествия необходимо: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C000"/>
                </a:solidFill>
              </a:rPr>
              <a:t>- принять меры к оказанию медицинской помощи пострадавшим,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C000"/>
                </a:solidFill>
              </a:rPr>
              <a:t>- обеспечить охрану места происшествия,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C000"/>
                </a:solidFill>
              </a:rPr>
              <a:t>- безопасное движения ТС и пешеходов,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C000"/>
                </a:solidFill>
              </a:rPr>
              <a:t>- сохранность следов и материальных объектов, имеющих значение для расследования.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34634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35975" cy="1125538"/>
          </a:xfrm>
        </p:spPr>
        <p:txBody>
          <a:bodyPr/>
          <a:lstStyle/>
          <a:p>
            <a:pPr algn="ctr"/>
            <a:r>
              <a:rPr lang="ru-RU" sz="3200" b="1" u="sng" dirty="0">
                <a:solidFill>
                  <a:srgbClr val="FFC000"/>
                </a:solidFill>
              </a:rPr>
              <a:t>При ОМП необходимо установить: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341438"/>
            <a:ext cx="8713787" cy="532765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rgbClr val="FFC000"/>
                </a:solidFill>
              </a:rPr>
              <a:t>место совершения ДТП (определить его границы);</a:t>
            </a:r>
          </a:p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rgbClr val="FFC000"/>
                </a:solidFill>
              </a:rPr>
              <a:t>когда было совершено ДТП (при возможности) – время суток, года и если представляется возможным (случаи очевидности), его вид;</a:t>
            </a:r>
          </a:p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rgbClr val="FFC000"/>
                </a:solidFill>
              </a:rPr>
              <a:t>всех участников и свидетелей ДТП (если имеется такая возможность), определить направление их движения до происшествия (скорость движения либо темп; направление движения; местонахождение на дороге – полоса движения, обочина либо тротуар); </a:t>
            </a:r>
          </a:p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rgbClr val="FFC000"/>
                </a:solidFill>
              </a:rPr>
              <a:t>место первоначального контакта (где произошло столкновение, наезд и т.п.);</a:t>
            </a:r>
          </a:p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rgbClr val="FFC000"/>
                </a:solidFill>
              </a:rPr>
              <a:t>дальнейшая динамика движения участников ДТП и их конечное положение, и состояние (в </a:t>
            </a:r>
            <a:r>
              <a:rPr lang="ru-RU" sz="2200" b="1" dirty="0" err="1">
                <a:solidFill>
                  <a:srgbClr val="FFC000"/>
                </a:solidFill>
              </a:rPr>
              <a:t>т.ч</a:t>
            </a:r>
            <a:r>
              <a:rPr lang="ru-RU" sz="2200" b="1" dirty="0">
                <a:solidFill>
                  <a:srgbClr val="FFC000"/>
                </a:solidFill>
              </a:rPr>
              <a:t>. и ТС). Это необходимо, в первую очередь, если ТС, пешеходы, животные и т.д. до начала осмотра перемещались;</a:t>
            </a:r>
          </a:p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rgbClr val="FFC000"/>
                </a:solidFill>
              </a:rPr>
              <a:t>следы направления движения участников происшествия на месте первоначального контакта и дальнейшего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153924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92100"/>
            <a:ext cx="8785225" cy="90465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Границы места происшествия: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435975" cy="4608512"/>
          </a:xfrm>
          <a:prstGeom prst="rect">
            <a:avLst/>
          </a:prstGeom>
        </p:spPr>
        <p:txBody>
          <a:bodyPr/>
          <a:lstStyle/>
          <a:p>
            <a:pPr marL="0" indent="441325" algn="just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C000"/>
                </a:solidFill>
              </a:rPr>
              <a:t>Первоначально определение границ происходит при общем осмотре места ДТП. Кроме этого, возможны случаи, когда границы расширяются и уточняются. Если первоначально сложно определить границы, то необходимо начинать осмотр от центра к периферии. При этом, рекомендуется, начинать осмотр с выявления и фиксации быстро исчезающих следов, которые располагаются как на проезжей части (покрытии дороги), так и на ТС, дорожных сооружениях, трупе и т.д.</a:t>
            </a:r>
          </a:p>
        </p:txBody>
      </p:sp>
    </p:spTree>
    <p:extLst>
      <p:ext uri="{BB962C8B-B14F-4D97-AF65-F5344CB8AC3E}">
        <p14:creationId xmlns:p14="http://schemas.microsoft.com/office/powerpoint/2010/main" val="42381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14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048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Тип дорожного покрытия: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</p:spPr>
        <p:txBody>
          <a:bodyPr/>
          <a:lstStyle/>
          <a:p>
            <a:pPr marL="441325" indent="-258763" algn="just">
              <a:buFontTx/>
              <a:buNone/>
            </a:pPr>
            <a:r>
              <a:rPr lang="ru-RU" sz="3200" b="1" dirty="0">
                <a:solidFill>
                  <a:srgbClr val="FFC000"/>
                </a:solidFill>
              </a:rPr>
              <a:t>- </a:t>
            </a:r>
            <a:r>
              <a:rPr lang="ru-RU" sz="3200" b="1" dirty="0" err="1">
                <a:solidFill>
                  <a:srgbClr val="FFC000"/>
                </a:solidFill>
              </a:rPr>
              <a:t>цементобетон</a:t>
            </a:r>
            <a:r>
              <a:rPr lang="ru-RU" sz="3200" b="1" dirty="0">
                <a:solidFill>
                  <a:srgbClr val="FFC000"/>
                </a:solidFill>
              </a:rPr>
              <a:t>, </a:t>
            </a:r>
          </a:p>
          <a:p>
            <a:pPr marL="441325" indent="-258763" algn="just">
              <a:buFontTx/>
              <a:buNone/>
            </a:pPr>
            <a:r>
              <a:rPr lang="ru-RU" sz="3200" b="1" dirty="0">
                <a:solidFill>
                  <a:srgbClr val="FFC000"/>
                </a:solidFill>
              </a:rPr>
              <a:t>- асфальтобетон, </a:t>
            </a:r>
          </a:p>
          <a:p>
            <a:pPr marL="441325" indent="-258763" algn="just">
              <a:buFontTx/>
              <a:buNone/>
            </a:pPr>
            <a:r>
              <a:rPr lang="ru-RU" sz="3200" b="1" dirty="0">
                <a:solidFill>
                  <a:srgbClr val="FFC000"/>
                </a:solidFill>
              </a:rPr>
              <a:t>- брусчатка или мозаика (встречается на мостовых), </a:t>
            </a:r>
          </a:p>
          <a:p>
            <a:pPr marL="441325" indent="-258763" algn="just">
              <a:buFontTx/>
              <a:buNone/>
            </a:pPr>
            <a:r>
              <a:rPr lang="ru-RU" sz="3200" b="1" dirty="0">
                <a:solidFill>
                  <a:srgbClr val="FFC000"/>
                </a:solidFill>
              </a:rPr>
              <a:t>- щебень или гравий,  </a:t>
            </a:r>
          </a:p>
          <a:p>
            <a:pPr marL="441325" indent="-258763" algn="just">
              <a:buFontTx/>
              <a:buNone/>
            </a:pPr>
            <a:r>
              <a:rPr lang="ru-RU" sz="3200" b="1" dirty="0">
                <a:solidFill>
                  <a:srgbClr val="FFC000"/>
                </a:solidFill>
              </a:rPr>
              <a:t>- грунт (песчаный, глинистый, суглинистый, торфяной). </a:t>
            </a:r>
          </a:p>
        </p:txBody>
      </p:sp>
    </p:spTree>
    <p:extLst>
      <p:ext uri="{BB962C8B-B14F-4D97-AF65-F5344CB8AC3E}">
        <p14:creationId xmlns:p14="http://schemas.microsoft.com/office/powerpoint/2010/main" val="26947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92100"/>
            <a:ext cx="8713788" cy="11207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Состояние дорожного покрытия: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392612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>
                <a:solidFill>
                  <a:srgbClr val="FFC000"/>
                </a:solidFill>
              </a:rPr>
              <a:t>сухое;</a:t>
            </a:r>
          </a:p>
          <a:p>
            <a:pPr algn="just"/>
            <a:r>
              <a:rPr lang="ru-RU" sz="2800" b="1" dirty="0">
                <a:solidFill>
                  <a:srgbClr val="FFC000"/>
                </a:solidFill>
              </a:rPr>
              <a:t>мокрое (в начале дождя, с грязью, чистое); </a:t>
            </a:r>
          </a:p>
          <a:p>
            <a:pPr algn="just"/>
            <a:r>
              <a:rPr lang="ru-RU" sz="2800" b="1" dirty="0">
                <a:solidFill>
                  <a:srgbClr val="FFC000"/>
                </a:solidFill>
              </a:rPr>
              <a:t>свежевыпавший снег (с указанием толщины);</a:t>
            </a:r>
          </a:p>
          <a:p>
            <a:pPr algn="just"/>
            <a:r>
              <a:rPr lang="ru-RU" sz="2800" b="1" dirty="0">
                <a:solidFill>
                  <a:srgbClr val="FFC000"/>
                </a:solidFill>
              </a:rPr>
              <a:t>уплотненный снег (возможно с вкраплением льда либо с включением частиц песка);</a:t>
            </a:r>
          </a:p>
          <a:p>
            <a:pPr algn="just"/>
            <a:r>
              <a:rPr lang="ru-RU" sz="2800" b="1" dirty="0">
                <a:solidFill>
                  <a:srgbClr val="FFC000"/>
                </a:solidFill>
              </a:rPr>
              <a:t>обледенелое или гололедица (с указанием температуры воздуха). </a:t>
            </a:r>
          </a:p>
        </p:txBody>
      </p:sp>
    </p:spTree>
    <p:extLst>
      <p:ext uri="{BB962C8B-B14F-4D97-AF65-F5344CB8AC3E}">
        <p14:creationId xmlns:p14="http://schemas.microsoft.com/office/powerpoint/2010/main" val="34209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785225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Предмет </a:t>
            </a:r>
            <a:r>
              <a:rPr lang="ru-RU" sz="2800" b="1" dirty="0">
                <a:solidFill>
                  <a:srgbClr val="FFC000"/>
                </a:solidFill>
              </a:rPr>
              <a:t>и средства доказывания по УД. Механизм дорожно-транспортного происшествия.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844824"/>
            <a:ext cx="8229600" cy="45307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В ходе расследования ДТП установлению подлежат следующие обстоятельства</a:t>
            </a:r>
            <a:r>
              <a:rPr lang="en-US" sz="2400" b="1" dirty="0">
                <a:solidFill>
                  <a:srgbClr val="FFC000"/>
                </a:solidFill>
              </a:rPr>
              <a:t>:</a:t>
            </a:r>
            <a:endParaRPr lang="ru-RU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1. Обстоятельства, характеризующие происшедшее событие</a:t>
            </a:r>
            <a:r>
              <a:rPr lang="en-US" sz="2400" b="1" dirty="0">
                <a:solidFill>
                  <a:srgbClr val="FFC000"/>
                </a:solidFill>
              </a:rPr>
              <a:t>:</a:t>
            </a:r>
            <a:endParaRPr lang="ru-RU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- место и время происшествия</a:t>
            </a:r>
            <a:r>
              <a:rPr lang="en-US" sz="2400" b="1" dirty="0">
                <a:solidFill>
                  <a:srgbClr val="FFC000"/>
                </a:solidFill>
              </a:rPr>
              <a:t>;</a:t>
            </a:r>
            <a:endParaRPr lang="ru-RU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- факт нарушения ПДД и эксплуатации ТС</a:t>
            </a:r>
            <a:r>
              <a:rPr lang="en-US" sz="2400" b="1" dirty="0">
                <a:solidFill>
                  <a:srgbClr val="FFC000"/>
                </a:solidFill>
              </a:rPr>
              <a:t>;</a:t>
            </a:r>
            <a:endParaRPr lang="ru-RU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- наступление последствий, предусмотренных ст.264 УК РФ</a:t>
            </a:r>
            <a:r>
              <a:rPr lang="en-US" sz="2400" b="1" dirty="0">
                <a:solidFill>
                  <a:srgbClr val="FFC000"/>
                </a:solidFill>
              </a:rPr>
              <a:t>;</a:t>
            </a:r>
            <a:endParaRPr lang="ru-RU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- сумма причиненного материального ущерба</a:t>
            </a:r>
            <a:r>
              <a:rPr lang="en-US" sz="2400" b="1" dirty="0">
                <a:solidFill>
                  <a:srgbClr val="FFC000"/>
                </a:solidFill>
              </a:rPr>
              <a:t>;</a:t>
            </a:r>
            <a:endParaRPr lang="ru-RU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- техническое состояние ТС, причастных к происшествию</a:t>
            </a:r>
            <a:r>
              <a:rPr lang="en-US" sz="2400" b="1" dirty="0">
                <a:solidFill>
                  <a:srgbClr val="FFC000"/>
                </a:solidFill>
              </a:rPr>
              <a:t>;</a:t>
            </a:r>
            <a:endParaRPr lang="ru-RU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- динамика происшествия. </a:t>
            </a:r>
          </a:p>
        </p:txBody>
      </p:sp>
    </p:spTree>
    <p:extLst>
      <p:ext uri="{BB962C8B-B14F-4D97-AF65-F5344CB8AC3E}">
        <p14:creationId xmlns:p14="http://schemas.microsoft.com/office/powerpoint/2010/main" val="3630173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26523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Кроме того необходимо указание: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362950" cy="454818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C000"/>
                </a:solidFill>
              </a:rPr>
              <a:t>- продольного или поперечного наклона дороги и его величины, не находится ли на покрытии – ям, </a:t>
            </a:r>
            <a:r>
              <a:rPr lang="ru-RU" sz="2800" b="1" dirty="0" err="1">
                <a:solidFill>
                  <a:srgbClr val="FFC000"/>
                </a:solidFill>
              </a:rPr>
              <a:t>волнообразований</a:t>
            </a:r>
            <a:r>
              <a:rPr lang="ru-RU" sz="2800" b="1" dirty="0">
                <a:solidFill>
                  <a:srgbClr val="FFC000"/>
                </a:solidFill>
              </a:rPr>
              <a:t>, бугров, выбоин и т.п. 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800" b="1" dirty="0">
                <a:solidFill>
                  <a:srgbClr val="FFC000"/>
                </a:solidFill>
              </a:rPr>
              <a:t>если имеется колея, указывается ее глубины (до … см.), ширина и длина. 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800" b="1" dirty="0">
                <a:solidFill>
                  <a:srgbClr val="FFC000"/>
                </a:solidFill>
              </a:rPr>
              <a:t>в ряде случаев возникает необходимость в определении угла поворота (радиуса), территории перекрестка. </a:t>
            </a:r>
          </a:p>
        </p:txBody>
      </p:sp>
    </p:spTree>
    <p:extLst>
      <p:ext uri="{BB962C8B-B14F-4D97-AF65-F5344CB8AC3E}">
        <p14:creationId xmlns:p14="http://schemas.microsoft.com/office/powerpoint/2010/main" val="325759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924800" cy="164219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Кроме осмотра проезжей части необходимо осмотреть и другие элементы дороги: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60575"/>
            <a:ext cx="8229600" cy="45370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 b="1" dirty="0">
              <a:solidFill>
                <a:srgbClr val="FFC000"/>
              </a:solidFill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C000"/>
                </a:solidFill>
              </a:rPr>
              <a:t>&gt; тротуар либо обочина  – ширина и тип покрытия (асфальт, песок, щебень, шлак и др.), высота относительно проезжей части (бордюр);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C000"/>
                </a:solidFill>
              </a:rPr>
              <a:t>&gt; кювет – ширина, глубина, наклон откосов.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C000"/>
                </a:solidFill>
              </a:rPr>
              <a:t>&gt; трамвайный путь – его полотно, смещение в сторону и др.;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C000"/>
                </a:solidFill>
              </a:rPr>
              <a:t>&gt; наличие посадочных остановок либо площадок. </a:t>
            </a:r>
          </a:p>
        </p:txBody>
      </p:sp>
    </p:spTree>
    <p:extLst>
      <p:ext uri="{BB962C8B-B14F-4D97-AF65-F5344CB8AC3E}">
        <p14:creationId xmlns:p14="http://schemas.microsoft.com/office/powerpoint/2010/main" val="306488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620688"/>
            <a:ext cx="8642350" cy="597696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C000"/>
                </a:solidFill>
              </a:rPr>
              <a:t>Подлежит фиксации степень освещенности участка дороги: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C000"/>
                </a:solidFill>
              </a:rPr>
              <a:t>    - естественное,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C000"/>
                </a:solidFill>
              </a:rPr>
              <a:t>    - искусственное.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C000"/>
                </a:solidFill>
              </a:rPr>
              <a:t>Указываются какие лампы установлены на фонарных столбах: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C000"/>
                </a:solidFill>
              </a:rPr>
              <a:t>    - накаливания,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C000"/>
                </a:solidFill>
              </a:rPr>
              <a:t>    - люминесцентные дневного света,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C000"/>
                </a:solidFill>
              </a:rPr>
              <a:t>    - ртутные высокого давления.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C000"/>
                </a:solidFill>
              </a:rPr>
              <a:t>Необходимо указание на состояние погоды: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C000"/>
                </a:solidFill>
              </a:rPr>
              <a:t>    - наличие облаков,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C000"/>
                </a:solidFill>
              </a:rPr>
              <a:t>    - звезд,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C000"/>
                </a:solidFill>
              </a:rPr>
              <a:t>    - луны,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C000"/>
                </a:solidFill>
              </a:rPr>
              <a:t>    - тумана. </a:t>
            </a:r>
          </a:p>
        </p:txBody>
      </p:sp>
    </p:spTree>
    <p:extLst>
      <p:ext uri="{BB962C8B-B14F-4D97-AF65-F5344CB8AC3E}">
        <p14:creationId xmlns:p14="http://schemas.microsoft.com/office/powerpoint/2010/main" val="407018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2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404813"/>
            <a:ext cx="8496300" cy="5976937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800" b="1" u="sng" dirty="0">
                <a:solidFill>
                  <a:srgbClr val="FFC000"/>
                </a:solidFill>
              </a:rPr>
              <a:t>Указывается наличие объектов внешнего окружения: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C000"/>
                </a:solidFill>
              </a:rPr>
              <a:t>- домов;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C000"/>
                </a:solidFill>
              </a:rPr>
              <a:t>- дорожных сооружений (светофоры, семафоры, шлагбаумы );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C000"/>
                </a:solidFill>
              </a:rPr>
              <a:t>- дорожных знаков, действие которых - распространяется на данный участок дороги;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C000"/>
                </a:solidFill>
              </a:rPr>
              <a:t>- деревьев и кустарников;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C000"/>
                </a:solidFill>
              </a:rPr>
              <a:t>- железнодорожных переездов; 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C000"/>
                </a:solidFill>
              </a:rPr>
              <a:t>- и </a:t>
            </a:r>
            <a:r>
              <a:rPr lang="ru-RU" sz="2800" dirty="0">
                <a:solidFill>
                  <a:srgbClr val="FFC000"/>
                </a:solidFill>
              </a:rPr>
              <a:t>д</a:t>
            </a:r>
            <a:r>
              <a:rPr lang="ru-RU" sz="2800" b="1" dirty="0">
                <a:solidFill>
                  <a:srgbClr val="FFC000"/>
                </a:solidFill>
              </a:rPr>
              <a:t>ругое. </a:t>
            </a:r>
          </a:p>
        </p:txBody>
      </p:sp>
    </p:spTree>
    <p:extLst>
      <p:ext uri="{BB962C8B-B14F-4D97-AF65-F5344CB8AC3E}">
        <p14:creationId xmlns:p14="http://schemas.microsoft.com/office/powerpoint/2010/main" val="398901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92100"/>
            <a:ext cx="8642350" cy="119268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C000"/>
                </a:solidFill>
              </a:rPr>
              <a:t>Закончив общий осмотр, необходимо перейти к детальному, который включает в себя: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060848"/>
            <a:ext cx="8642350" cy="4032250"/>
          </a:xfrm>
          <a:prstGeom prst="rect">
            <a:avLst/>
          </a:prstGeom>
        </p:spPr>
        <p:txBody>
          <a:bodyPr/>
          <a:lstStyle/>
          <a:p>
            <a:pPr marL="0" indent="365125">
              <a:lnSpc>
                <a:spcPct val="90000"/>
              </a:lnSpc>
            </a:pPr>
            <a:endParaRPr lang="ru-RU" b="1" dirty="0">
              <a:solidFill>
                <a:srgbClr val="FFC000"/>
              </a:solidFill>
            </a:endParaRPr>
          </a:p>
          <a:p>
            <a:pPr marL="0" indent="365125" algn="just">
              <a:lnSpc>
                <a:spcPct val="90000"/>
              </a:lnSpc>
              <a:buFontTx/>
              <a:buNone/>
            </a:pPr>
            <a:r>
              <a:rPr lang="ru-RU" sz="3600" b="1" dirty="0">
                <a:solidFill>
                  <a:srgbClr val="FFC000"/>
                </a:solidFill>
              </a:rPr>
              <a:t>1. Осмотр участка дороги (проезжей части, обочины, тротуара и т.д.) для обнаружения, фиксации и изъятия следов.</a:t>
            </a:r>
          </a:p>
          <a:p>
            <a:pPr marL="0" indent="365125" algn="just">
              <a:lnSpc>
                <a:spcPct val="90000"/>
              </a:lnSpc>
              <a:buFontTx/>
              <a:buNone/>
            </a:pPr>
            <a:r>
              <a:rPr lang="ru-RU" sz="3600" b="1" dirty="0">
                <a:solidFill>
                  <a:srgbClr val="FFC000"/>
                </a:solidFill>
              </a:rPr>
              <a:t>2. Осмотр трупа.</a:t>
            </a:r>
          </a:p>
          <a:p>
            <a:pPr marL="0" indent="365125" algn="just">
              <a:lnSpc>
                <a:spcPct val="90000"/>
              </a:lnSpc>
              <a:buFontTx/>
              <a:buNone/>
            </a:pPr>
            <a:r>
              <a:rPr lang="ru-RU" sz="3600" b="1" dirty="0">
                <a:solidFill>
                  <a:srgbClr val="FFC000"/>
                </a:solidFill>
              </a:rPr>
              <a:t>3. Осмотр транспортного средства.</a:t>
            </a:r>
          </a:p>
        </p:txBody>
      </p:sp>
    </p:spTree>
    <p:extLst>
      <p:ext uri="{BB962C8B-B14F-4D97-AF65-F5344CB8AC3E}">
        <p14:creationId xmlns:p14="http://schemas.microsoft.com/office/powerpoint/2010/main" val="26994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4894262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dirty="0">
                <a:solidFill>
                  <a:srgbClr val="FFC000"/>
                </a:solidFill>
              </a:rPr>
              <a:t>При осмотре участка дороги целесообразно первоначально произвести осмотр, фиксацию и изъятие следов, жидкости, сыпучих веществ и мелких объектов в связи с тем, что они наиболее подвержены изменению и уничтожению. </a:t>
            </a:r>
          </a:p>
        </p:txBody>
      </p:sp>
    </p:spTree>
    <p:extLst>
      <p:ext uri="{BB962C8B-B14F-4D97-AF65-F5344CB8AC3E}">
        <p14:creationId xmlns:p14="http://schemas.microsoft.com/office/powerpoint/2010/main" val="42307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147050" cy="115185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К наиболее типичным и часто встречающимся следам можно отнести: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73238"/>
            <a:ext cx="8642350" cy="48958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b="1" dirty="0">
              <a:solidFill>
                <a:srgbClr val="FFC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2500" b="1" dirty="0">
                <a:solidFill>
                  <a:srgbClr val="FFC000"/>
                </a:solidFill>
              </a:rPr>
              <a:t>осколки стекла (осветительные приборы автомобиля, боковые зеркала и др.);</a:t>
            </a:r>
          </a:p>
          <a:p>
            <a:pPr algn="just">
              <a:lnSpc>
                <a:spcPct val="80000"/>
              </a:lnSpc>
            </a:pPr>
            <a:r>
              <a:rPr lang="ru-RU" sz="2500" b="1" dirty="0">
                <a:solidFill>
                  <a:srgbClr val="FFC000"/>
                </a:solidFill>
              </a:rPr>
              <a:t>осыпь грязи (с брызговиков и подкрылок);</a:t>
            </a:r>
          </a:p>
          <a:p>
            <a:pPr algn="just">
              <a:lnSpc>
                <a:spcPct val="80000"/>
              </a:lnSpc>
            </a:pPr>
            <a:r>
              <a:rPr lang="ru-RU" sz="2500" b="1" dirty="0">
                <a:solidFill>
                  <a:srgbClr val="FFC000"/>
                </a:solidFill>
              </a:rPr>
              <a:t>осколки декоративной решетки, бампера, корпуса зеркала, </a:t>
            </a:r>
            <a:r>
              <a:rPr lang="ru-RU" sz="2500" b="1" dirty="0" err="1">
                <a:solidFill>
                  <a:srgbClr val="FFC000"/>
                </a:solidFill>
              </a:rPr>
              <a:t>молдинг</a:t>
            </a:r>
            <a:r>
              <a:rPr lang="ru-RU" sz="2500" b="1" dirty="0">
                <a:solidFill>
                  <a:srgbClr val="FFC000"/>
                </a:solidFill>
              </a:rPr>
              <a:t>, тюнинговое покрытие и т.п.;</a:t>
            </a:r>
          </a:p>
          <a:p>
            <a:pPr algn="just">
              <a:lnSpc>
                <a:spcPct val="80000"/>
              </a:lnSpc>
            </a:pPr>
            <a:r>
              <a:rPr lang="ru-RU" sz="2500" b="1" dirty="0">
                <a:solidFill>
                  <a:srgbClr val="FFC000"/>
                </a:solidFill>
              </a:rPr>
              <a:t>царапины на проезжей части (образовавшиеся от деталей автомобиля либо от волочения пострадавшего);</a:t>
            </a:r>
          </a:p>
          <a:p>
            <a:pPr algn="just">
              <a:lnSpc>
                <a:spcPct val="80000"/>
              </a:lnSpc>
            </a:pPr>
            <a:r>
              <a:rPr lang="ru-RU" sz="2500" b="1" dirty="0">
                <a:solidFill>
                  <a:srgbClr val="FFC000"/>
                </a:solidFill>
              </a:rPr>
              <a:t>лужи и пятна от антифриза (либо воды), тормозной жидкости, электролита и их «дорожки» (которые указывают на направление движения ТС, место контакта с препятствием либо место повреждения);</a:t>
            </a:r>
          </a:p>
          <a:p>
            <a:pPr algn="just">
              <a:lnSpc>
                <a:spcPct val="80000"/>
              </a:lnSpc>
            </a:pPr>
            <a:r>
              <a:rPr lang="ru-RU" sz="2500" b="1" dirty="0">
                <a:solidFill>
                  <a:srgbClr val="FFC000"/>
                </a:solidFill>
              </a:rPr>
              <a:t>следы шин. </a:t>
            </a:r>
          </a:p>
        </p:txBody>
      </p:sp>
    </p:spTree>
    <p:extLst>
      <p:ext uri="{BB962C8B-B14F-4D97-AF65-F5344CB8AC3E}">
        <p14:creationId xmlns:p14="http://schemas.microsoft.com/office/powerpoint/2010/main" val="19891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51855"/>
          </a:xfrm>
        </p:spPr>
        <p:txBody>
          <a:bodyPr/>
          <a:lstStyle/>
          <a:p>
            <a:pPr algn="ctr"/>
            <a:r>
              <a:rPr lang="ru-RU" sz="2800" b="1" u="sng" dirty="0">
                <a:solidFill>
                  <a:srgbClr val="FFC000"/>
                </a:solidFill>
              </a:rPr>
              <a:t>Следы шин можно разделить на следующие виды: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28775"/>
            <a:ext cx="8642350" cy="4824561"/>
          </a:xfrm>
          <a:prstGeom prst="rect">
            <a:avLst/>
          </a:prstGeom>
        </p:spPr>
        <p:txBody>
          <a:bodyPr/>
          <a:lstStyle/>
          <a:p>
            <a:pPr marL="0" indent="365125">
              <a:lnSpc>
                <a:spcPct val="80000"/>
              </a:lnSpc>
            </a:pPr>
            <a:endParaRPr lang="ru-RU" sz="2400" dirty="0">
              <a:solidFill>
                <a:srgbClr val="FFC000"/>
              </a:solidFill>
            </a:endParaRPr>
          </a:p>
          <a:p>
            <a:pPr marL="0" indent="365125" algn="just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C000"/>
                </a:solidFill>
              </a:rPr>
              <a:t>1. </a:t>
            </a:r>
            <a:r>
              <a:rPr lang="ru-RU" sz="2400" u="sng" dirty="0">
                <a:solidFill>
                  <a:srgbClr val="FFC000"/>
                </a:solidFill>
              </a:rPr>
              <a:t>Отпечаток.</a:t>
            </a:r>
            <a:r>
              <a:rPr lang="ru-RU" sz="2400" dirty="0">
                <a:solidFill>
                  <a:srgbClr val="FFC000"/>
                </a:solidFill>
              </a:rPr>
              <a:t> Данные следы остаются от протекторов шин, когда они свободно вращаются, либо ТС останавливается или стоит. В зависимости от дорожного покрытия следы могут быть как </a:t>
            </a:r>
            <a:r>
              <a:rPr lang="ru-RU" sz="2400" i="1" u="sng" dirty="0">
                <a:solidFill>
                  <a:srgbClr val="FFC000"/>
                </a:solidFill>
              </a:rPr>
              <a:t>объемными</a:t>
            </a:r>
            <a:r>
              <a:rPr lang="ru-RU" sz="2400" dirty="0">
                <a:solidFill>
                  <a:srgbClr val="FFC000"/>
                </a:solidFill>
              </a:rPr>
              <a:t> (</a:t>
            </a:r>
            <a:r>
              <a:rPr lang="ru-RU" sz="2400" i="1" dirty="0">
                <a:solidFill>
                  <a:srgbClr val="FFC000"/>
                </a:solidFill>
              </a:rPr>
              <a:t>позитивные</a:t>
            </a:r>
            <a:r>
              <a:rPr lang="ru-RU" sz="2400" dirty="0">
                <a:solidFill>
                  <a:srgbClr val="FFC000"/>
                </a:solidFill>
              </a:rPr>
              <a:t> – отображают только выступающие части рисунка и </a:t>
            </a:r>
            <a:r>
              <a:rPr lang="ru-RU" sz="2400" i="1" dirty="0">
                <a:solidFill>
                  <a:srgbClr val="FFC000"/>
                </a:solidFill>
              </a:rPr>
              <a:t>негативные</a:t>
            </a:r>
            <a:r>
              <a:rPr lang="ru-RU" sz="2400" dirty="0">
                <a:solidFill>
                  <a:srgbClr val="FFC000"/>
                </a:solidFill>
              </a:rPr>
              <a:t> – которые образуются от каких-либо веществ, находящихся в  рисунке протектора), так и </a:t>
            </a:r>
            <a:r>
              <a:rPr lang="ru-RU" sz="2400" i="1" u="sng" dirty="0">
                <a:solidFill>
                  <a:srgbClr val="FFC000"/>
                </a:solidFill>
              </a:rPr>
              <a:t>поверхностными</a:t>
            </a:r>
            <a:r>
              <a:rPr lang="ru-RU" sz="2400" dirty="0">
                <a:solidFill>
                  <a:srgbClr val="FFC000"/>
                </a:solidFill>
              </a:rPr>
              <a:t> (грунт и асфальтобетон).</a:t>
            </a:r>
          </a:p>
          <a:p>
            <a:pPr marL="0" indent="365125" algn="just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C000"/>
                </a:solidFill>
              </a:rPr>
              <a:t>2. Проскальзывание образуется в момент одновременного скольжения и вращения колес.</a:t>
            </a:r>
          </a:p>
          <a:p>
            <a:pPr marL="0" indent="365125" algn="just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C000"/>
                </a:solidFill>
              </a:rPr>
              <a:t>3. Сплошной  след (след </a:t>
            </a:r>
            <a:r>
              <a:rPr lang="ru-RU" sz="2400" i="1" dirty="0">
                <a:solidFill>
                  <a:srgbClr val="FFC000"/>
                </a:solidFill>
              </a:rPr>
              <a:t>«юза»</a:t>
            </a:r>
            <a:r>
              <a:rPr lang="ru-RU" sz="2400" dirty="0">
                <a:solidFill>
                  <a:srgbClr val="FFC000"/>
                </a:solidFill>
              </a:rPr>
              <a:t>) образуются тогда, когда превзойдет  по величине сила сцепления колеса с дорогой, и оно перестанет вращаться (заблокируется), ТС продолжит движение под воздействием кинетической энергии с не вращающимися колесами. </a:t>
            </a:r>
          </a:p>
        </p:txBody>
      </p:sp>
    </p:spTree>
    <p:extLst>
      <p:ext uri="{BB962C8B-B14F-4D97-AF65-F5344CB8AC3E}">
        <p14:creationId xmlns:p14="http://schemas.microsoft.com/office/powerpoint/2010/main" val="31728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F8F200"/>
                </a:solidFill>
              </a:rPr>
              <a:t>К основным видам фиксации следов шин можно отнести: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5038"/>
            <a:ext cx="8229600" cy="4032250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>
                <a:solidFill>
                  <a:srgbClr val="FFC000"/>
                </a:solidFill>
              </a:rPr>
              <a:t>измерение с последующим описанием самого следа и его размеров в протоколе осмотра; </a:t>
            </a:r>
          </a:p>
          <a:p>
            <a:r>
              <a:rPr lang="ru-RU" sz="2800" b="1" dirty="0">
                <a:solidFill>
                  <a:srgbClr val="FFC000"/>
                </a:solidFill>
              </a:rPr>
              <a:t>фотографирование; </a:t>
            </a:r>
          </a:p>
          <a:p>
            <a:r>
              <a:rPr lang="ru-RU" sz="2800" b="1" dirty="0">
                <a:solidFill>
                  <a:srgbClr val="FFC000"/>
                </a:solidFill>
              </a:rPr>
              <a:t>видеосъемка;</a:t>
            </a:r>
          </a:p>
          <a:p>
            <a:r>
              <a:rPr lang="ru-RU" sz="2800" b="1" dirty="0">
                <a:solidFill>
                  <a:srgbClr val="FFC000"/>
                </a:solidFill>
              </a:rPr>
              <a:t>зарисовка;</a:t>
            </a:r>
          </a:p>
          <a:p>
            <a:r>
              <a:rPr lang="ru-RU" sz="2800" b="1" dirty="0">
                <a:solidFill>
                  <a:srgbClr val="FFC000"/>
                </a:solidFill>
              </a:rPr>
              <a:t>изготовление слепков. </a:t>
            </a:r>
          </a:p>
        </p:txBody>
      </p:sp>
    </p:spTree>
    <p:extLst>
      <p:ext uri="{BB962C8B-B14F-4D97-AF65-F5344CB8AC3E}">
        <p14:creationId xmlns:p14="http://schemas.microsoft.com/office/powerpoint/2010/main" val="103227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При описание следов в протоколе осмотра места происшествия необходимо указать :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905000"/>
            <a:ext cx="8640762" cy="469265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вид и состояние дорожного покрытия; </a:t>
            </a:r>
          </a:p>
          <a:p>
            <a:pPr algn="just"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вид и количество следов; </a:t>
            </a:r>
          </a:p>
          <a:p>
            <a:pPr algn="just"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место расположения следов на проезжей части; </a:t>
            </a:r>
          </a:p>
          <a:p>
            <a:pPr algn="just"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размеры следа и ширины колеи; </a:t>
            </a:r>
          </a:p>
          <a:p>
            <a:pPr algn="just"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описать особенности рисунка и его размеры; </a:t>
            </a:r>
          </a:p>
          <a:p>
            <a:pPr algn="just"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если имеется какой-либо дефект (особенность), то его расстояние между двумя отпечатками; </a:t>
            </a:r>
          </a:p>
          <a:p>
            <a:pPr algn="just"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признаки, свидетельствующие о направлении движения (</a:t>
            </a:r>
            <a:r>
              <a:rPr lang="ru-RU" sz="2800" b="1" dirty="0" err="1">
                <a:solidFill>
                  <a:srgbClr val="FFC000"/>
                </a:solidFill>
              </a:rPr>
              <a:t>примятость</a:t>
            </a:r>
            <a:r>
              <a:rPr lang="ru-RU" sz="2800" b="1" dirty="0">
                <a:solidFill>
                  <a:srgbClr val="FFC000"/>
                </a:solidFill>
              </a:rPr>
              <a:t> травы, брызги грязи и т.п.). </a:t>
            </a:r>
          </a:p>
        </p:txBody>
      </p:sp>
    </p:spTree>
    <p:extLst>
      <p:ext uri="{BB962C8B-B14F-4D97-AF65-F5344CB8AC3E}">
        <p14:creationId xmlns:p14="http://schemas.microsoft.com/office/powerpoint/2010/main" val="83349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5175"/>
            <a:ext cx="8229600" cy="53657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2. Обстоятельства, характеризующие степень виновности подозреваемого в совершении преступления.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При этом выясняется, по чьей вине произошло это происшествие</a:t>
            </a:r>
            <a:r>
              <a:rPr lang="en-US" sz="2800" b="1" dirty="0">
                <a:solidFill>
                  <a:srgbClr val="FFC000"/>
                </a:solidFill>
              </a:rPr>
              <a:t>:</a:t>
            </a:r>
            <a:endParaRPr lang="ru-RU" sz="28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- по вине водителя</a:t>
            </a:r>
            <a:r>
              <a:rPr lang="en-US" sz="2800" b="1" dirty="0">
                <a:solidFill>
                  <a:srgbClr val="FFC000"/>
                </a:solidFill>
              </a:rPr>
              <a:t>;</a:t>
            </a:r>
            <a:endParaRPr lang="ru-RU" sz="28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- пешехода</a:t>
            </a:r>
            <a:r>
              <a:rPr lang="en-US" sz="2800" b="1" dirty="0">
                <a:solidFill>
                  <a:srgbClr val="FFC000"/>
                </a:solidFill>
              </a:rPr>
              <a:t>;</a:t>
            </a:r>
            <a:endParaRPr lang="ru-RU" sz="28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- кого-либо из работников транспортных хозяйств, непосредственно отвечающих за техническое состояние и правильную эксплуатацию ТС.</a:t>
            </a:r>
          </a:p>
        </p:txBody>
      </p:sp>
    </p:spTree>
    <p:extLst>
      <p:ext uri="{BB962C8B-B14F-4D97-AF65-F5344CB8AC3E}">
        <p14:creationId xmlns:p14="http://schemas.microsoft.com/office/powerpoint/2010/main" val="1335128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57626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При описании трупа указывается: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4744"/>
            <a:ext cx="8713788" cy="547290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 поза и его положение на месте происшествия;</a:t>
            </a:r>
          </a:p>
          <a:p>
            <a:pPr marL="0" indent="0" algn="just">
              <a:lnSpc>
                <a:spcPct val="9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 длинна трупа (путем замера от теменной части до уровня подошв);</a:t>
            </a:r>
          </a:p>
          <a:p>
            <a:pPr marL="0" indent="0" algn="just">
              <a:lnSpc>
                <a:spcPct val="9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 пол, возраст;</a:t>
            </a:r>
          </a:p>
          <a:p>
            <a:pPr marL="0" indent="0" algn="just">
              <a:lnSpc>
                <a:spcPct val="9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 телосложение, его анатомические особенности. </a:t>
            </a:r>
          </a:p>
          <a:p>
            <a:pPr marL="0" indent="0" algn="just">
              <a:lnSpc>
                <a:spcPct val="9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 цвет кожного покрова;</a:t>
            </a:r>
          </a:p>
          <a:p>
            <a:pPr marL="0" indent="0" algn="just">
              <a:lnSpc>
                <a:spcPct val="9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 питание (в зависимости от  степени подкожно-жировой клетчатки);</a:t>
            </a:r>
          </a:p>
          <a:p>
            <a:pPr marL="0" indent="0" algn="just">
              <a:lnSpc>
                <a:spcPct val="9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 измеряется температура тела (либо наощупь со стороны кисти или на других открытых участках тела, либо при помощи специального термометра в прямой кишке);</a:t>
            </a:r>
          </a:p>
          <a:p>
            <a:pPr marL="0" indent="0" algn="just">
              <a:lnSpc>
                <a:spcPct val="9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 степень окоченения;</a:t>
            </a:r>
          </a:p>
          <a:p>
            <a:pPr marL="0" indent="0" algn="just">
              <a:lnSpc>
                <a:spcPct val="9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 цвет волос, глаз;</a:t>
            </a:r>
          </a:p>
          <a:p>
            <a:pPr marL="0" indent="0" algn="just">
              <a:lnSpc>
                <a:spcPct val="90000"/>
              </a:lnSpc>
            </a:pPr>
            <a:r>
              <a:rPr lang="ru-RU" sz="2000" b="1" dirty="0">
                <a:solidFill>
                  <a:srgbClr val="FFC000"/>
                </a:solidFill>
              </a:rPr>
              <a:t> имеющиеся внешние признаки насильственной смерти. </a:t>
            </a:r>
          </a:p>
        </p:txBody>
      </p:sp>
    </p:spTree>
    <p:extLst>
      <p:ext uri="{BB962C8B-B14F-4D97-AF65-F5344CB8AC3E}">
        <p14:creationId xmlns:p14="http://schemas.microsoft.com/office/powerpoint/2010/main" val="343663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3343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C000"/>
                </a:solidFill>
              </a:rPr>
              <a:t>Кроме того описывается одежда, находящаяся на трупе: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341438"/>
            <a:ext cx="8569325" cy="532765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ru-RU" sz="2800" dirty="0"/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ru-RU" sz="2800" dirty="0">
                <a:solidFill>
                  <a:srgbClr val="FFC000"/>
                </a:solidFill>
              </a:rPr>
              <a:t>- необходимо установить имеющиеся механические и химические повреждения одежды, их форма и расположение, характер краев повреждений; 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ru-RU" sz="2800" dirty="0">
                <a:solidFill>
                  <a:srgbClr val="FFC000"/>
                </a:solidFill>
              </a:rPr>
              <a:t>- кроме этого одежда исследуется на предмет обнаружения частиц краски, почвы, металлической пыли, жидкостей и веществ, следов протектора транспортного средства;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ru-RU" sz="2800" dirty="0">
                <a:solidFill>
                  <a:srgbClr val="FFC000"/>
                </a:solidFill>
              </a:rPr>
              <a:t>- при осмотре одежды и обуви необходимо обратить внимание на следы волочения. </a:t>
            </a:r>
          </a:p>
        </p:txBody>
      </p:sp>
    </p:spTree>
    <p:extLst>
      <p:ext uri="{BB962C8B-B14F-4D97-AF65-F5344CB8AC3E}">
        <p14:creationId xmlns:p14="http://schemas.microsoft.com/office/powerpoint/2010/main" val="1718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91512" cy="112474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Первоначально ТС указывается как элемент обстановки, а затем осматривается отдельно: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8"/>
            <a:ext cx="8785225" cy="5256213"/>
          </a:xfrm>
          <a:prstGeom prst="rect">
            <a:avLst/>
          </a:prstGeom>
        </p:spPr>
        <p:txBody>
          <a:bodyPr/>
          <a:lstStyle/>
          <a:p>
            <a:pPr marL="182563" indent="-182563" algn="just">
              <a:lnSpc>
                <a:spcPct val="80000"/>
              </a:lnSpc>
            </a:pPr>
            <a:r>
              <a:rPr lang="ru-RU" sz="2000" b="1" dirty="0">
                <a:solidFill>
                  <a:srgbClr val="F8F200"/>
                </a:solidFill>
              </a:rPr>
              <a:t>какое это транспортное средство, его вид (тип), модель;</a:t>
            </a:r>
          </a:p>
          <a:p>
            <a:pPr marL="182563" indent="-182563" algn="just">
              <a:lnSpc>
                <a:spcPct val="80000"/>
              </a:lnSpc>
            </a:pPr>
            <a:r>
              <a:rPr lang="ru-RU" sz="2000" b="1" dirty="0">
                <a:solidFill>
                  <a:srgbClr val="F8F200"/>
                </a:solidFill>
              </a:rPr>
              <a:t>государственный регистрационный номер, номер кузова, двигателя (на некоторых моделях номер рамы, коробки передач, переднего и заднего мостов);</a:t>
            </a:r>
          </a:p>
          <a:p>
            <a:pPr marL="182563" indent="-182563" algn="just">
              <a:lnSpc>
                <a:spcPct val="80000"/>
              </a:lnSpc>
            </a:pPr>
            <a:r>
              <a:rPr lang="ru-RU" sz="2000" b="1" dirty="0">
                <a:solidFill>
                  <a:srgbClr val="F8F200"/>
                </a:solidFill>
              </a:rPr>
              <a:t>цвет (если нет документации на ТС цвет указывается визуально);</a:t>
            </a:r>
          </a:p>
          <a:p>
            <a:pPr marL="182563" indent="-182563" algn="just">
              <a:lnSpc>
                <a:spcPct val="80000"/>
              </a:lnSpc>
            </a:pPr>
            <a:r>
              <a:rPr lang="ru-RU" sz="2000" b="1" dirty="0">
                <a:solidFill>
                  <a:srgbClr val="F8F200"/>
                </a:solidFill>
              </a:rPr>
              <a:t>загруженность и описание груза;</a:t>
            </a:r>
          </a:p>
          <a:p>
            <a:pPr marL="182563" indent="-182563" algn="just">
              <a:lnSpc>
                <a:spcPct val="80000"/>
              </a:lnSpc>
            </a:pPr>
            <a:r>
              <a:rPr lang="ru-RU" sz="2000" b="1" dirty="0">
                <a:solidFill>
                  <a:srgbClr val="F8F200"/>
                </a:solidFill>
              </a:rPr>
              <a:t>тип и модель шин (если различны, то каждую отдельно), определить давление (с помощью манометра), глубина протектора (его износ);</a:t>
            </a:r>
          </a:p>
          <a:p>
            <a:pPr marL="182563" indent="-182563" algn="just">
              <a:lnSpc>
                <a:spcPct val="80000"/>
              </a:lnSpc>
            </a:pPr>
            <a:r>
              <a:rPr lang="ru-RU" sz="2000" b="1" dirty="0">
                <a:solidFill>
                  <a:srgbClr val="F8F200"/>
                </a:solidFill>
              </a:rPr>
              <a:t>установить исправность стеклоочистительных приборов, зеркал, состояние лобового, боковых и заднего стекол (в </a:t>
            </a:r>
            <a:r>
              <a:rPr lang="ru-RU" sz="2000" b="1" dirty="0" err="1">
                <a:solidFill>
                  <a:srgbClr val="F8F200"/>
                </a:solidFill>
              </a:rPr>
              <a:t>т.ч</a:t>
            </a:r>
            <a:r>
              <a:rPr lang="ru-RU" sz="2000" b="1" dirty="0">
                <a:solidFill>
                  <a:srgbClr val="F8F200"/>
                </a:solidFill>
              </a:rPr>
              <a:t>. и наличие тонировочной пленки);</a:t>
            </a:r>
          </a:p>
          <a:p>
            <a:pPr marL="182563" indent="-182563" algn="just">
              <a:lnSpc>
                <a:spcPct val="80000"/>
              </a:lnSpc>
            </a:pPr>
            <a:r>
              <a:rPr lang="ru-RU" sz="2000" b="1" dirty="0">
                <a:solidFill>
                  <a:srgbClr val="F8F200"/>
                </a:solidFill>
              </a:rPr>
              <a:t>состояние тормозной системы (ножной и ручной);</a:t>
            </a:r>
          </a:p>
          <a:p>
            <a:pPr marL="182563" indent="-182563" algn="just">
              <a:lnSpc>
                <a:spcPct val="80000"/>
              </a:lnSpc>
            </a:pPr>
            <a:r>
              <a:rPr lang="ru-RU" sz="2000" b="1" dirty="0">
                <a:solidFill>
                  <a:srgbClr val="F8F200"/>
                </a:solidFill>
              </a:rPr>
              <a:t>положение рычага коробки передач;</a:t>
            </a:r>
          </a:p>
          <a:p>
            <a:pPr marL="182563" indent="-182563" algn="just">
              <a:lnSpc>
                <a:spcPct val="80000"/>
              </a:lnSpc>
            </a:pPr>
            <a:r>
              <a:rPr lang="ru-RU" sz="2000" b="1" dirty="0">
                <a:solidFill>
                  <a:srgbClr val="F8F200"/>
                </a:solidFill>
              </a:rPr>
              <a:t>состояние рулевого управления (установление люфта);</a:t>
            </a:r>
          </a:p>
          <a:p>
            <a:pPr marL="182563" indent="-182563" algn="just">
              <a:lnSpc>
                <a:spcPct val="80000"/>
              </a:lnSpc>
            </a:pPr>
            <a:r>
              <a:rPr lang="ru-RU" sz="2000" b="1" dirty="0">
                <a:solidFill>
                  <a:srgbClr val="F8F200"/>
                </a:solidFill>
              </a:rPr>
              <a:t>состояние осветительных приборов и </a:t>
            </a:r>
            <a:r>
              <a:rPr lang="ru-RU" sz="2000" b="1" dirty="0" err="1">
                <a:solidFill>
                  <a:srgbClr val="F8F200"/>
                </a:solidFill>
              </a:rPr>
              <a:t>поворотников</a:t>
            </a:r>
            <a:r>
              <a:rPr lang="ru-RU" sz="2000" b="1" dirty="0">
                <a:solidFill>
                  <a:srgbClr val="F8F200"/>
                </a:solidFill>
              </a:rPr>
              <a:t>. Если фары не повреждены, устанавливается освещенность пути фарами в ближнем и дальнем свете (в метрах).</a:t>
            </a:r>
          </a:p>
        </p:txBody>
      </p:sp>
    </p:spTree>
    <p:extLst>
      <p:ext uri="{BB962C8B-B14F-4D97-AF65-F5344CB8AC3E}">
        <p14:creationId xmlns:p14="http://schemas.microsoft.com/office/powerpoint/2010/main" val="19172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18488" cy="100806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Отдельно описываются имеющиеся </a:t>
            </a:r>
            <a:r>
              <a:rPr lang="ru-RU" sz="2400" b="1" i="1" u="sng" dirty="0">
                <a:solidFill>
                  <a:srgbClr val="FFC000"/>
                </a:solidFill>
              </a:rPr>
              <a:t>повреждения</a:t>
            </a:r>
            <a:r>
              <a:rPr lang="ru-RU" sz="2400" b="1" dirty="0">
                <a:solidFill>
                  <a:srgbClr val="FFC000"/>
                </a:solidFill>
              </a:rPr>
              <a:t>:</a:t>
            </a:r>
            <a:r>
              <a:rPr lang="ru-RU" sz="3600" dirty="0">
                <a:solidFill>
                  <a:srgbClr val="27E92C"/>
                </a:solidFill>
              </a:rPr>
              <a:t/>
            </a:r>
            <a:br>
              <a:rPr lang="ru-RU" sz="3600" dirty="0">
                <a:solidFill>
                  <a:srgbClr val="27E92C"/>
                </a:solidFill>
              </a:rPr>
            </a:br>
            <a:endParaRPr lang="ru-RU" sz="3600" dirty="0">
              <a:solidFill>
                <a:srgbClr val="27E92C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761"/>
            <a:ext cx="8713787" cy="525658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соскобы – снятие верхнего слоя поверхности детали (части). Это краска, грунтовка, имеющиеся покрытия кузова и отдельных его частей и т.п.;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царапина – повреждение детали (части) линейной формы;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наслоение – наличие на поверхности другого вещества;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задиры – небольшие разрывы металла или покрытия, глубина которых более их ширины.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разрез – разделение металла или покрытия, линейной формы, которое образуется от соприкосновения детали с острыми краями с более мягким материалом.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вмятина (деформация) – углубление различной формы и размера, образованное за счет соприкосновения поверхности с каким-либо предметом (препятствием). Иногда, при сильной деформации наблюдаются разрывы метала. </a:t>
            </a:r>
          </a:p>
        </p:txBody>
      </p:sp>
    </p:spTree>
    <p:extLst>
      <p:ext uri="{BB962C8B-B14F-4D97-AF65-F5344CB8AC3E}">
        <p14:creationId xmlns:p14="http://schemas.microsoft.com/office/powerpoint/2010/main" val="10777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404664"/>
            <a:ext cx="8928100" cy="6337449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500" b="1" u="sng" dirty="0">
                <a:solidFill>
                  <a:srgbClr val="FFC000"/>
                </a:solidFill>
              </a:rPr>
              <a:t>Схема</a:t>
            </a:r>
            <a:r>
              <a:rPr lang="ru-RU" sz="2500" b="1" dirty="0">
                <a:solidFill>
                  <a:srgbClr val="FFC000"/>
                </a:solidFill>
              </a:rPr>
              <a:t> - это масштабное плоское изображение места в прямоугольной проекции при помощи условных знаков.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ru-RU" sz="1000" b="1" dirty="0">
              <a:solidFill>
                <a:srgbClr val="FFC000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500" b="1" dirty="0">
                <a:solidFill>
                  <a:srgbClr val="FFC000"/>
                </a:solidFill>
              </a:rPr>
              <a:t>Рекомендуется выполнять схему на </a:t>
            </a:r>
            <a:r>
              <a:rPr lang="ru-RU" sz="2500" b="1" u="sng" dirty="0">
                <a:solidFill>
                  <a:srgbClr val="FFC000"/>
                </a:solidFill>
              </a:rPr>
              <a:t>стандартной миллиметровой бумаге</a:t>
            </a:r>
            <a:r>
              <a:rPr lang="ru-RU" sz="2500" b="1" dirty="0">
                <a:solidFill>
                  <a:srgbClr val="FFC000"/>
                </a:solidFill>
              </a:rPr>
              <a:t>.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ru-RU" sz="1000" b="1" dirty="0">
              <a:solidFill>
                <a:srgbClr val="FFC000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500" b="1" dirty="0">
                <a:solidFill>
                  <a:srgbClr val="FFC000"/>
                </a:solidFill>
              </a:rPr>
              <a:t>Схема составляется </a:t>
            </a:r>
            <a:r>
              <a:rPr lang="ru-RU" sz="2500" b="1" u="sng" dirty="0">
                <a:solidFill>
                  <a:srgbClr val="FFC000"/>
                </a:solidFill>
              </a:rPr>
              <a:t>на двухмерной системе координат</a:t>
            </a:r>
            <a:r>
              <a:rPr lang="ru-RU" sz="2500" b="1" dirty="0">
                <a:solidFill>
                  <a:srgbClr val="FFC000"/>
                </a:solidFill>
              </a:rPr>
              <a:t> (Х и Y). Привязка осуществляется </a:t>
            </a:r>
            <a:r>
              <a:rPr lang="ru-RU" sz="2500" b="1" u="sng" dirty="0">
                <a:solidFill>
                  <a:srgbClr val="FFC000"/>
                </a:solidFill>
              </a:rPr>
              <a:t>путем проецирования</a:t>
            </a:r>
            <a:r>
              <a:rPr lang="ru-RU" sz="2500" b="1" dirty="0">
                <a:solidFill>
                  <a:srgbClr val="FFC000"/>
                </a:solidFill>
              </a:rPr>
              <a:t> на условную координатную ось, </a:t>
            </a:r>
            <a:r>
              <a:rPr lang="ru-RU" sz="2500" b="1" u="sng" dirty="0">
                <a:solidFill>
                  <a:srgbClr val="FFC000"/>
                </a:solidFill>
              </a:rPr>
              <a:t>по прямой</a:t>
            </a:r>
            <a:r>
              <a:rPr lang="ru-RU" sz="2500" b="1" dirty="0">
                <a:solidFill>
                  <a:srgbClr val="FFC000"/>
                </a:solidFill>
              </a:rPr>
              <a:t>. Не допускается осуществление замеров по диагонали. Для фиксации объекта </a:t>
            </a:r>
            <a:r>
              <a:rPr lang="ru-RU" sz="2500" b="1" u="sng" dirty="0">
                <a:solidFill>
                  <a:srgbClr val="FFC000"/>
                </a:solidFill>
              </a:rPr>
              <a:t>необходимо как минимум указание двух размеров</a:t>
            </a:r>
            <a:r>
              <a:rPr lang="ru-RU" sz="2500" b="1" dirty="0">
                <a:solidFill>
                  <a:srgbClr val="FFC000"/>
                </a:solidFill>
              </a:rPr>
              <a:t>, по горизонтали и вертикали, а для привязки проекции предмета или линии, с фиксированными размерами, три и более размера, из которых два могут быть горизонтально, один или два вертикально, или наоборот. На схеме </a:t>
            </a:r>
            <a:r>
              <a:rPr lang="ru-RU" sz="2500" b="1" u="sng" dirty="0">
                <a:solidFill>
                  <a:srgbClr val="FFC000"/>
                </a:solidFill>
              </a:rPr>
              <a:t>указываются все объекты</a:t>
            </a:r>
            <a:r>
              <a:rPr lang="ru-RU" sz="2500" b="1" dirty="0">
                <a:solidFill>
                  <a:srgbClr val="FFC000"/>
                </a:solidFill>
              </a:rPr>
              <a:t>, которые относятся к ДТП. Перед тем, как начать измерение, необходимо выбрать </a:t>
            </a:r>
            <a:r>
              <a:rPr lang="ru-RU" sz="2500" b="1" u="sng" dirty="0">
                <a:solidFill>
                  <a:srgbClr val="FFC000"/>
                </a:solidFill>
              </a:rPr>
              <a:t>постоянные ориентиры</a:t>
            </a:r>
            <a:r>
              <a:rPr lang="ru-RU" sz="2500" b="1" dirty="0">
                <a:solidFill>
                  <a:srgbClr val="FFC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45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10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  <p:bldP spid="140291" grpI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1" name="Picture 5" descr="scan001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480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3" name="Picture 5" descr="sca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85225" cy="6335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1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692150"/>
          </a:xfrm>
        </p:spPr>
        <p:txBody>
          <a:bodyPr/>
          <a:lstStyle/>
          <a:p>
            <a:pPr algn="ctr"/>
            <a:r>
              <a:rPr lang="ru-RU" sz="2800" b="1" u="sng" dirty="0">
                <a:solidFill>
                  <a:srgbClr val="FFC000"/>
                </a:solidFill>
              </a:rPr>
              <a:t>При  допросе водителя выясняется: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856662" cy="5543550"/>
          </a:xfrm>
          <a:prstGeom prst="rect">
            <a:avLst/>
          </a:prstGeom>
        </p:spPr>
        <p:txBody>
          <a:bodyPr/>
          <a:lstStyle/>
          <a:p>
            <a:pPr marL="177800" indent="-177800" algn="just"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FFC000"/>
                </a:solidFill>
              </a:rPr>
              <a:t>- Ф.И.О. водителя, его водительский стаж, открытые категории для управления ТС; </a:t>
            </a:r>
            <a:endParaRPr lang="en-US" sz="2000" dirty="0">
              <a:solidFill>
                <a:srgbClr val="FFC000"/>
              </a:solidFill>
            </a:endParaRPr>
          </a:p>
          <a:p>
            <a:pPr marL="177800" indent="-177800" algn="just"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FFC000"/>
                </a:solidFill>
              </a:rPr>
              <a:t>- время управление ТС (в течение суток) до момента ДТП; </a:t>
            </a:r>
            <a:endParaRPr lang="en-US" sz="2000" dirty="0">
              <a:solidFill>
                <a:srgbClr val="FFC000"/>
              </a:solidFill>
            </a:endParaRPr>
          </a:p>
          <a:p>
            <a:pPr marL="177800" indent="-177800" algn="just"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FFC000"/>
                </a:solidFill>
              </a:rPr>
              <a:t>- его состояние здоровья до, в момент совершения ДТП и после него; </a:t>
            </a:r>
            <a:endParaRPr lang="en-US" sz="2000" dirty="0">
              <a:solidFill>
                <a:srgbClr val="FFC000"/>
              </a:solidFill>
            </a:endParaRPr>
          </a:p>
          <a:p>
            <a:pPr marL="177800" indent="-177800" algn="just"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FFC000"/>
                </a:solidFill>
              </a:rPr>
              <a:t>- не находился ли он в состоянии алкогольного или наркотического опьянения, не принимал ли он каких-либо медицинских препаратов, если да то какие именно, и за какое время до происшествия; </a:t>
            </a:r>
            <a:endParaRPr lang="en-US" sz="2000" dirty="0">
              <a:solidFill>
                <a:srgbClr val="FFC000"/>
              </a:solidFill>
            </a:endParaRPr>
          </a:p>
          <a:p>
            <a:pPr marL="177800" indent="-177800" algn="just"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FFC000"/>
                </a:solidFill>
              </a:rPr>
              <a:t>- дата и время совершения ДТП; </a:t>
            </a:r>
            <a:endParaRPr lang="en-US" sz="2000" dirty="0">
              <a:solidFill>
                <a:srgbClr val="FFC000"/>
              </a:solidFill>
            </a:endParaRPr>
          </a:p>
          <a:p>
            <a:pPr marL="177800" indent="-177800" algn="just"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FFC000"/>
                </a:solidFill>
              </a:rPr>
              <a:t>- марка, модель и государственный регистрационный знак управляемого водителем ТС; </a:t>
            </a:r>
            <a:endParaRPr lang="en-US" sz="2000" dirty="0">
              <a:solidFill>
                <a:srgbClr val="FFC000"/>
              </a:solidFill>
            </a:endParaRPr>
          </a:p>
          <a:p>
            <a:pPr marL="177800" indent="-177800" algn="just"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FFC000"/>
                </a:solidFill>
              </a:rPr>
              <a:t>- место совершения ДТП (__ км ___ шоссе (автодороги), улица ___ напротив дома № ____, перекресток улицы ____ и проспекта ___; и т.д.); </a:t>
            </a:r>
          </a:p>
          <a:p>
            <a:pPr marL="177800" indent="-177800" algn="just"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FFC000"/>
                </a:solidFill>
              </a:rPr>
              <a:t>- исправность ТС (в случае наличия неисправности - указать, в чем она выражена, когда обнаружена и какие меры приняты для ее устранения); </a:t>
            </a:r>
          </a:p>
          <a:p>
            <a:pPr marL="177800" indent="-177800" algn="just"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FFC000"/>
                </a:solidFill>
              </a:rPr>
              <a:t>- направление движения (от населенного пункта _____ в направлении города ___; от улицы ___ в направлении проспекта ___); </a:t>
            </a:r>
          </a:p>
          <a:p>
            <a:pPr marL="177800" indent="-177800" algn="just"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FFC000"/>
                </a:solidFill>
              </a:rPr>
              <a:t>- скорость движения в км/час (смотрел ли не спидометр, либо определил это по внутреннему ощущению); </a:t>
            </a:r>
          </a:p>
          <a:p>
            <a:pPr marL="177800" indent="-177800">
              <a:lnSpc>
                <a:spcPct val="80000"/>
              </a:lnSpc>
              <a:buFontTx/>
              <a:buNone/>
            </a:pPr>
            <a:endParaRPr lang="ru-RU" sz="2000" dirty="0">
              <a:solidFill>
                <a:srgbClr val="F8F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8713788" cy="6480175"/>
          </a:xfrm>
          <a:prstGeom prst="rect">
            <a:avLst/>
          </a:prstGeom>
        </p:spPr>
        <p:txBody>
          <a:bodyPr/>
          <a:lstStyle/>
          <a:p>
            <a:pPr marL="185738" indent="-185738" algn="just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8F200"/>
                </a:solidFill>
              </a:rPr>
              <a:t>- расположение ТС на проезжей части (при наличии разметки - в какой полосе, при ее отсутствии или невозможности видеть - в метрах от правого (левого) края проезжей части (мнимой осевой линии); </a:t>
            </a:r>
          </a:p>
          <a:p>
            <a:pPr marL="185738" indent="-185738" algn="just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8F200"/>
                </a:solidFill>
              </a:rPr>
              <a:t>- время суток (темное, светлое), видимость в метрах (при условии темного времени суток, либо ограниченной видимости (поворот, изгиб дороги, подъем и т.п.), указать, какие световые приборы были включены на ТС); </a:t>
            </a:r>
          </a:p>
          <a:p>
            <a:pPr marL="185738" indent="-185738" algn="just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8F200"/>
                </a:solidFill>
              </a:rPr>
              <a:t>- метеорологические условия на момент происшествия и состояние дорожного покрытия; </a:t>
            </a:r>
          </a:p>
          <a:p>
            <a:pPr marL="185738" indent="-185738" algn="just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8F200"/>
                </a:solidFill>
              </a:rPr>
              <a:t>- в зоне действия каких дорожных знаков проезжал водитель и произошло само ДТП; </a:t>
            </a:r>
          </a:p>
          <a:p>
            <a:pPr marL="185738" indent="-185738" algn="just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8F200"/>
                </a:solidFill>
              </a:rPr>
              <a:t>- если движение регулировалось, то какие были для водителя сигналы светофора (регулировщика), была ли их смена, указать в связи с этим соответствующие расстояния (в метрах) от ТС до пересекаемой проезжей части (стоп-линии, железнодорожного шлагбаума, светофора и т.д.);</a:t>
            </a:r>
          </a:p>
          <a:p>
            <a:pPr marL="185738" indent="-185738" algn="just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8F200"/>
                </a:solidFill>
              </a:rPr>
              <a:t>- расположение пассажиров и груза в ТС; </a:t>
            </a:r>
          </a:p>
          <a:p>
            <a:pPr marL="185738" indent="-185738" algn="just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8F200"/>
                </a:solidFill>
              </a:rPr>
              <a:t>- наличие попутного и встречного транспорта, других участников дорожного движения; </a:t>
            </a:r>
          </a:p>
          <a:p>
            <a:pPr marL="185738" indent="-185738" algn="just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8F200"/>
                </a:solidFill>
              </a:rPr>
              <a:t>- когда, на каком расстоянии водитель обнаружил препятствие (пешеход, ТС, столб и т.п.); </a:t>
            </a:r>
          </a:p>
          <a:p>
            <a:pPr marL="185738" indent="-185738" algn="just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8F200"/>
                </a:solidFill>
              </a:rPr>
              <a:t>- какие действия предпринял водитель для предотвращения происшествия (подача звукового и светового сигналов, торможение, изменение направления движения и т.п.);</a:t>
            </a:r>
          </a:p>
        </p:txBody>
      </p:sp>
    </p:spTree>
    <p:extLst>
      <p:ext uri="{BB962C8B-B14F-4D97-AF65-F5344CB8AC3E}">
        <p14:creationId xmlns:p14="http://schemas.microsoft.com/office/powerpoint/2010/main" val="286877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8913"/>
            <a:ext cx="8785225" cy="6120407"/>
          </a:xfrm>
          <a:prstGeom prst="rect">
            <a:avLst/>
          </a:prstGeom>
        </p:spPr>
        <p:txBody>
          <a:bodyPr/>
          <a:lstStyle/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rgbClr val="F8F200"/>
                </a:solidFill>
              </a:rPr>
              <a:t>- какие действия производились на месте ДТП после его совершения (убиралось или перемещалось  ТС на места ДТП и т.п.); </a:t>
            </a:r>
          </a:p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rgbClr val="F8F200"/>
                </a:solidFill>
              </a:rPr>
              <a:t>- нуждается ли водитель в медицинской помощи; </a:t>
            </a:r>
          </a:p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rgbClr val="F8F200"/>
                </a:solidFill>
              </a:rPr>
              <a:t>- настаивает ли на освидетельствовании на состояние опьянения других участников происшествия; </a:t>
            </a:r>
          </a:p>
          <a:p>
            <a:pPr marL="265113" indent="-265113" algn="just">
              <a:lnSpc>
                <a:spcPct val="80000"/>
              </a:lnSpc>
              <a:buFontTx/>
              <a:buChar char="-"/>
            </a:pPr>
            <a:r>
              <a:rPr lang="ru-RU" sz="1800" dirty="0">
                <a:solidFill>
                  <a:srgbClr val="F8F200"/>
                </a:solidFill>
              </a:rPr>
              <a:t>были ли очевидцы происшествия, если да, то указать их данные. </a:t>
            </a:r>
          </a:p>
          <a:p>
            <a:pPr marL="265113" indent="-265113" algn="ctr">
              <a:lnSpc>
                <a:spcPct val="80000"/>
              </a:lnSpc>
              <a:buFontTx/>
              <a:buNone/>
            </a:pPr>
            <a:r>
              <a:rPr lang="ru-RU" sz="1800" b="1" u="sng" dirty="0" smtClean="0">
                <a:solidFill>
                  <a:srgbClr val="DE9400"/>
                </a:solidFill>
              </a:rPr>
              <a:t>При </a:t>
            </a:r>
            <a:r>
              <a:rPr lang="ru-RU" sz="1800" b="1" u="sng" dirty="0">
                <a:solidFill>
                  <a:srgbClr val="DE9400"/>
                </a:solidFill>
              </a:rPr>
              <a:t>совершении наезда на пешехода дополнительно необходимо отражать следующие обстоятельства:</a:t>
            </a:r>
            <a:r>
              <a:rPr lang="ru-RU" sz="1800" b="1" u="sng" dirty="0">
                <a:solidFill>
                  <a:srgbClr val="F8F200"/>
                </a:solidFill>
              </a:rPr>
              <a:t> </a:t>
            </a:r>
          </a:p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8F200"/>
                </a:solidFill>
              </a:rPr>
              <a:t>- </a:t>
            </a:r>
            <a:r>
              <a:rPr lang="ru-RU" sz="1800" dirty="0">
                <a:solidFill>
                  <a:srgbClr val="F8F200"/>
                </a:solidFill>
              </a:rPr>
              <a:t>какое до пешехода было расстояние в момент обнаружения опасности со стороны его действий; </a:t>
            </a:r>
          </a:p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rgbClr val="F8F200"/>
                </a:solidFill>
              </a:rPr>
              <a:t>- пересекал ли он проезжую часть на пешеходном переходе, если да, то каком (регулируемом, нерегулируемом); </a:t>
            </a:r>
          </a:p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rgbClr val="F8F200"/>
                </a:solidFill>
              </a:rPr>
              <a:t>- направление его движения (например: слева направо (справа налево) под прямым углом к проезжей части; справа налево (слева направо) под углом во встречном (попутном) направлении и т.д.); </a:t>
            </a:r>
          </a:p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rgbClr val="F8F200"/>
                </a:solidFill>
              </a:rPr>
              <a:t>- характер (шаг, бег) и темп передвижения (медленный, нормальный, быстрый);</a:t>
            </a:r>
          </a:p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rgbClr val="F8F200"/>
                </a:solidFill>
              </a:rPr>
              <a:t>- имелись ли какие-либо препятствия ограничивающие водителю видимость пешехода, расстояние и интервал до них в момент возникновения опасности; </a:t>
            </a:r>
          </a:p>
          <a:p>
            <a:pPr marL="265113" indent="-265113" algn="just">
              <a:lnSpc>
                <a:spcPct val="80000"/>
              </a:lnSpc>
              <a:buFontTx/>
              <a:buChar char="-"/>
            </a:pPr>
            <a:r>
              <a:rPr lang="ru-RU" sz="1800" dirty="0">
                <a:solidFill>
                  <a:srgbClr val="F8F200"/>
                </a:solidFill>
              </a:rPr>
              <a:t>действия водителя по предотвращению наезда. </a:t>
            </a:r>
          </a:p>
          <a:p>
            <a:pPr marL="265113" indent="-265113" algn="just">
              <a:lnSpc>
                <a:spcPct val="80000"/>
              </a:lnSpc>
              <a:buFontTx/>
              <a:buChar char="-"/>
            </a:pPr>
            <a:endParaRPr lang="ru-RU" sz="1800" dirty="0">
              <a:solidFill>
                <a:srgbClr val="F8F200"/>
              </a:solidFill>
            </a:endParaRPr>
          </a:p>
          <a:p>
            <a:pPr marL="265113" indent="-265113" algn="ctr">
              <a:lnSpc>
                <a:spcPct val="80000"/>
              </a:lnSpc>
              <a:buFontTx/>
              <a:buNone/>
            </a:pPr>
            <a:r>
              <a:rPr lang="ru-RU" sz="1800" u="sng" dirty="0">
                <a:solidFill>
                  <a:srgbClr val="FAA700"/>
                </a:solidFill>
              </a:rPr>
              <a:t>При наличии других обстоятельств, влияющих на качество и полноту расследования в обязательном порядке выясняется у водителя.</a:t>
            </a:r>
          </a:p>
        </p:txBody>
      </p:sp>
    </p:spTree>
    <p:extLst>
      <p:ext uri="{BB962C8B-B14F-4D97-AF65-F5344CB8AC3E}">
        <p14:creationId xmlns:p14="http://schemas.microsoft.com/office/powerpoint/2010/main" val="5708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3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3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250"/>
            <a:ext cx="8229600" cy="60483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3. Обстоятельства, влияющие на степень и характер ответственности подозреваемого.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Помимо обстоятельств, указанных в ст.61 и ст.63 УК РФ необходимо устанавливать</a:t>
            </a:r>
            <a:r>
              <a:rPr lang="en-US" sz="2400" b="1" dirty="0">
                <a:solidFill>
                  <a:srgbClr val="FFC000"/>
                </a:solidFill>
              </a:rPr>
              <a:t>:</a:t>
            </a:r>
            <a:endParaRPr lang="ru-RU" sz="24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- квалификацию водителя</a:t>
            </a:r>
            <a:r>
              <a:rPr lang="en-US" sz="2400" b="1" dirty="0">
                <a:solidFill>
                  <a:srgbClr val="FFC000"/>
                </a:solidFill>
              </a:rPr>
              <a:t>;</a:t>
            </a:r>
            <a:endParaRPr lang="ru-RU" sz="24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- стаж его работы</a:t>
            </a:r>
            <a:r>
              <a:rPr lang="en-US" sz="2400" b="1" dirty="0">
                <a:solidFill>
                  <a:srgbClr val="FFC000"/>
                </a:solidFill>
              </a:rPr>
              <a:t>;</a:t>
            </a:r>
            <a:endParaRPr lang="ru-RU" sz="24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- не управлял ли он транспортным средством в болезненном состоянии либо в состоянии опьянения</a:t>
            </a:r>
            <a:r>
              <a:rPr lang="en-US" sz="2400" b="1" dirty="0">
                <a:solidFill>
                  <a:srgbClr val="FFC000"/>
                </a:solidFill>
              </a:rPr>
              <a:t>;</a:t>
            </a:r>
            <a:endParaRPr lang="ru-RU" sz="24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- в каком часу работы произошел данный случай</a:t>
            </a:r>
            <a:r>
              <a:rPr lang="en-US" sz="2400" b="1" dirty="0">
                <a:solidFill>
                  <a:srgbClr val="FFC000"/>
                </a:solidFill>
              </a:rPr>
              <a:t>;</a:t>
            </a:r>
            <a:endParaRPr lang="ru-RU" sz="24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- привлекался ли он ранее к уголовной или административной ответственности за нарушение правил безопасности движения и эксплуатации ТС и если привлекался, то какие меры воздействия к нему применялись.</a:t>
            </a:r>
          </a:p>
        </p:txBody>
      </p:sp>
    </p:spTree>
    <p:extLst>
      <p:ext uri="{BB962C8B-B14F-4D97-AF65-F5344CB8AC3E}">
        <p14:creationId xmlns:p14="http://schemas.microsoft.com/office/powerpoint/2010/main" val="13822019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647799"/>
          </a:xfrm>
        </p:spPr>
        <p:txBody>
          <a:bodyPr/>
          <a:lstStyle/>
          <a:p>
            <a:pPr algn="ctr"/>
            <a:r>
              <a:rPr lang="ru-RU" sz="2000" b="1" u="sng" dirty="0">
                <a:solidFill>
                  <a:srgbClr val="DE9400"/>
                </a:solidFill>
              </a:rPr>
              <a:t>При допросе потерпевшего, на которых был совершен наезд выясняется: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08720"/>
            <a:ext cx="8785225" cy="568863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состояние слуха и зрения, а также двигательного аппарата (способность нормально передвигаться);</a:t>
            </a:r>
          </a:p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устанавливается, где находился потерпевший перед наездом на него (на проезжей части, пешеходном переходе, тротуаре);</a:t>
            </a:r>
          </a:p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какой сигнал светофора горел (как для транспорта, так и для пешеходов);</a:t>
            </a:r>
          </a:p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если потерпевший переходил дорогу, то каков был темп движения;</a:t>
            </a:r>
          </a:p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когда он увидел приближавшееся ТС;</a:t>
            </a:r>
          </a:p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каковы тип, модель, номерной знак, цвет ТС; </a:t>
            </a:r>
          </a:p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с какой скоростью двигался автомобиль и в каком направлении; </a:t>
            </a:r>
          </a:p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кто был в кабине и в кузове автомобиля; </a:t>
            </a:r>
          </a:p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кто управлял ТС; </a:t>
            </a:r>
          </a:p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какие действия предпринял водитель для предотвращения ДТП; </a:t>
            </a:r>
          </a:p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что предпринял пешеход для этого; </a:t>
            </a:r>
          </a:p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какой частью ТС был совершен наезд; </a:t>
            </a:r>
          </a:p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какие повреждения причинены; </a:t>
            </a:r>
          </a:p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что делал водитель после наезда; 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F8F200"/>
                </a:solidFill>
              </a:rPr>
              <a:t>что произошло после происшествия.</a:t>
            </a:r>
          </a:p>
        </p:txBody>
      </p:sp>
    </p:spTree>
    <p:extLst>
      <p:ext uri="{BB962C8B-B14F-4D97-AF65-F5344CB8AC3E}">
        <p14:creationId xmlns:p14="http://schemas.microsoft.com/office/powerpoint/2010/main" val="15389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8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8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1"/>
            <a:ext cx="8785225" cy="864394"/>
          </a:xfrm>
        </p:spPr>
        <p:txBody>
          <a:bodyPr/>
          <a:lstStyle/>
          <a:p>
            <a:pPr algn="ctr"/>
            <a:r>
              <a:rPr lang="ru-RU" sz="2800" b="1" u="sng" dirty="0">
                <a:solidFill>
                  <a:srgbClr val="DE9400"/>
                </a:solidFill>
              </a:rPr>
              <a:t>При допросе потерпевшего из числа пассажиров выясняется: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775"/>
            <a:ext cx="8713787" cy="489585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FFC000"/>
                </a:solidFill>
              </a:rPr>
              <a:t>где находился потерпевший в момент ДТП (в салоне рядом с водителем или сзади, в кузове, салоне автобуса); 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FFC000"/>
                </a:solidFill>
              </a:rPr>
              <a:t>с какой скоростью двигалось ТС; 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FFC000"/>
                </a:solidFill>
              </a:rPr>
              <a:t>что говорил, чем занимался водитель во время управления автомобилем; 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FFC000"/>
                </a:solidFill>
              </a:rPr>
              <a:t>каковы были видимость, погодные условия, дорожное покрытие; 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FFC000"/>
                </a:solidFill>
              </a:rPr>
              <a:t>скорость движения ТС; 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FFC000"/>
                </a:solidFill>
              </a:rPr>
              <a:t>когда появился пешеход на проезжей части (время, место); 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FFC000"/>
                </a:solidFill>
              </a:rPr>
              <a:t>что он делал до и после того, как увидел ТС;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FFC000"/>
                </a:solidFill>
              </a:rPr>
              <a:t> и т.д. </a:t>
            </a:r>
          </a:p>
        </p:txBody>
      </p:sp>
    </p:spTree>
    <p:extLst>
      <p:ext uri="{BB962C8B-B14F-4D97-AF65-F5344CB8AC3E}">
        <p14:creationId xmlns:p14="http://schemas.microsoft.com/office/powerpoint/2010/main" val="177591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0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"/>
            <a:ext cx="8713788" cy="764704"/>
          </a:xfrm>
        </p:spPr>
        <p:txBody>
          <a:bodyPr/>
          <a:lstStyle/>
          <a:p>
            <a:pPr algn="ctr"/>
            <a:r>
              <a:rPr lang="ru-RU" sz="2400" b="1" u="sng" dirty="0">
                <a:solidFill>
                  <a:srgbClr val="FFC000"/>
                </a:solidFill>
              </a:rPr>
              <a:t>При допросе свидетелей устанавливается: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836712"/>
            <a:ext cx="8785225" cy="5400600"/>
          </a:xfrm>
          <a:prstGeom prst="rect">
            <a:avLst/>
          </a:prstGeom>
        </p:spPr>
        <p:txBody>
          <a:bodyPr/>
          <a:lstStyle/>
          <a:p>
            <a:pPr marL="265113" indent="-265113"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их физическое состояние и особенно состояние органов зрения и слуха; </a:t>
            </a:r>
          </a:p>
          <a:p>
            <a:pPr marL="265113" indent="-265113"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где находился свидетель в момент совершения ДТП; </a:t>
            </a:r>
          </a:p>
          <a:p>
            <a:pPr marL="265113" indent="-265113"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что привлекло его внимание к происшествию (услышал крик, сигнал, скрежет тормозов и т.п.); </a:t>
            </a:r>
            <a:r>
              <a:rPr lang="ru-RU" sz="1800" dirty="0" smtClean="0">
                <a:solidFill>
                  <a:srgbClr val="F8F200"/>
                </a:solidFill>
              </a:rPr>
              <a:t>каковы </a:t>
            </a:r>
            <a:r>
              <a:rPr lang="ru-RU" sz="1800" dirty="0">
                <a:solidFill>
                  <a:srgbClr val="F8F200"/>
                </a:solidFill>
              </a:rPr>
              <a:t>были погодные условия, видимость, состояние дорожного полотна; </a:t>
            </a:r>
          </a:p>
          <a:p>
            <a:pPr marL="265113" indent="-265113"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какова была интенсивность движения; </a:t>
            </a:r>
          </a:p>
          <a:p>
            <a:pPr marL="265113" indent="-265113"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где находилось ТС, когда свидетель его увидел; </a:t>
            </a:r>
          </a:p>
          <a:p>
            <a:pPr marL="265113" indent="-265113"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с какой скоростью и в каком направлении оно двигалось; </a:t>
            </a:r>
          </a:p>
          <a:p>
            <a:pPr marL="265113" indent="-265113"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где находился пешеход (на проезжей части, тротуаре, пешеходном переходе и т.п.); </a:t>
            </a:r>
          </a:p>
          <a:p>
            <a:pPr marL="265113" indent="-265113"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как вел себя пешеход (стоял, переходил проезжую часть, выходил из-за транспорта и т.д.); </a:t>
            </a:r>
            <a:r>
              <a:rPr lang="ru-RU" sz="1800" dirty="0" smtClean="0">
                <a:solidFill>
                  <a:srgbClr val="F8F200"/>
                </a:solidFill>
              </a:rPr>
              <a:t>что </a:t>
            </a:r>
            <a:r>
              <a:rPr lang="ru-RU" sz="1800" dirty="0">
                <a:solidFill>
                  <a:srgbClr val="F8F200"/>
                </a:solidFill>
              </a:rPr>
              <a:t>делал водитель для предотвращения ДТП (тормозил, маневрировал, прибавил скорость и т.п.); </a:t>
            </a:r>
          </a:p>
          <a:p>
            <a:pPr marL="265113" indent="-265113"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что предпринял пешеход для предотвращения ДТП; </a:t>
            </a:r>
          </a:p>
          <a:p>
            <a:pPr marL="265113" indent="-265113"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где непосредственно произошло ДТП; </a:t>
            </a:r>
          </a:p>
          <a:p>
            <a:pPr marL="265113" indent="-265113"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какой частью автомобиля был сбит пешеход; </a:t>
            </a:r>
          </a:p>
          <a:p>
            <a:pPr marL="265113" indent="-265113"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кто, кроме водителя, находился в автомобиле; </a:t>
            </a:r>
          </a:p>
          <a:p>
            <a:pPr marL="265113" indent="-265113"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какие меры предпринял водитель после совершения ДТП; </a:t>
            </a:r>
          </a:p>
          <a:p>
            <a:pPr marL="265113" indent="-265113" algn="just">
              <a:lnSpc>
                <a:spcPct val="80000"/>
              </a:lnSpc>
            </a:pPr>
            <a:r>
              <a:rPr lang="ru-RU" sz="1800" dirty="0">
                <a:solidFill>
                  <a:srgbClr val="F8F200"/>
                </a:solidFill>
              </a:rPr>
              <a:t>что сделал свидетель после происшествия. </a:t>
            </a:r>
          </a:p>
        </p:txBody>
      </p:sp>
    </p:spTree>
    <p:extLst>
      <p:ext uri="{BB962C8B-B14F-4D97-AF65-F5344CB8AC3E}">
        <p14:creationId xmlns:p14="http://schemas.microsoft.com/office/powerpoint/2010/main" val="14792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0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0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0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0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17343"/>
            <a:ext cx="6318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Следственные действия  на последующем этапе расследования ДТП.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243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5762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C000"/>
                </a:solidFill>
              </a:rPr>
              <a:t>Типичные экспертизы по делам о ДТП: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250825" y="981075"/>
            <a:ext cx="8713788" cy="5472113"/>
            <a:chOff x="272" y="1167"/>
            <a:chExt cx="2880" cy="720"/>
          </a:xfrm>
        </p:grpSpPr>
        <p:cxnSp>
          <p:nvCxnSpPr>
            <p:cNvPr id="5124" name="_s5124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145" y="1024"/>
              <a:ext cx="142" cy="1008"/>
            </a:xfrm>
            <a:prstGeom prst="bentConnector3">
              <a:avLst>
                <a:gd name="adj1" fmla="val 1057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5" name="_s5125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642" y="1527"/>
              <a:ext cx="142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6" name="_s5126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137" y="1024"/>
              <a:ext cx="142" cy="1008"/>
            </a:xfrm>
            <a:prstGeom prst="bentConnector3">
              <a:avLst>
                <a:gd name="adj1" fmla="val 1057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5127"/>
            <p:cNvSpPr>
              <a:spLocks noChangeArrowheads="1"/>
            </p:cNvSpPr>
            <p:nvPr/>
          </p:nvSpPr>
          <p:spPr bwMode="auto">
            <a:xfrm>
              <a:off x="1279" y="1167"/>
              <a:ext cx="866" cy="2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5400">
              <a:solidFill>
                <a:srgbClr val="00FFFF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Экспертиза</a:t>
              </a:r>
            </a:p>
          </p:txBody>
        </p:sp>
        <p:sp>
          <p:nvSpPr>
            <p:cNvPr id="4" name="_s5128"/>
            <p:cNvSpPr>
              <a:spLocks noChangeArrowheads="1"/>
            </p:cNvSpPr>
            <p:nvPr/>
          </p:nvSpPr>
          <p:spPr bwMode="auto">
            <a:xfrm>
              <a:off x="272" y="15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54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Судебно-медицинская</a:t>
              </a:r>
            </a:p>
          </p:txBody>
        </p:sp>
        <p:sp>
          <p:nvSpPr>
            <p:cNvPr id="5" name="_s5129"/>
            <p:cNvSpPr>
              <a:spLocks noChangeArrowheads="1"/>
            </p:cNvSpPr>
            <p:nvPr/>
          </p:nvSpPr>
          <p:spPr bwMode="auto">
            <a:xfrm>
              <a:off x="1280" y="15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54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Автотехническая</a:t>
              </a:r>
            </a:p>
          </p:txBody>
        </p:sp>
        <p:sp>
          <p:nvSpPr>
            <p:cNvPr id="6" name="_s5130"/>
            <p:cNvSpPr>
              <a:spLocks noChangeArrowheads="1"/>
            </p:cNvSpPr>
            <p:nvPr/>
          </p:nvSpPr>
          <p:spPr bwMode="auto">
            <a:xfrm>
              <a:off x="2288" y="15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54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Криминалистическая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59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791815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C000"/>
                </a:solidFill>
              </a:rPr>
              <a:t>Судебно-медицинская экспертиза по делам данной категории может разрешать следующие вопросы: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052736"/>
            <a:ext cx="8713788" cy="50403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8F200"/>
                </a:solidFill>
              </a:rPr>
              <a:t>- </a:t>
            </a:r>
            <a:r>
              <a:rPr lang="ru-RU" sz="2100" dirty="0">
                <a:solidFill>
                  <a:srgbClr val="F8F200"/>
                </a:solidFill>
              </a:rPr>
              <a:t>какие повреждения имеются на теле потерпевшего; </a:t>
            </a:r>
          </a:p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2100" dirty="0">
                <a:solidFill>
                  <a:srgbClr val="F8F200"/>
                </a:solidFill>
              </a:rPr>
              <a:t>- каков их характер, расположение, локализация, механизм образования, последовательность нанесения; </a:t>
            </a:r>
          </a:p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2100" dirty="0">
                <a:solidFill>
                  <a:srgbClr val="F8F200"/>
                </a:solidFill>
              </a:rPr>
              <a:t>- какие повреждения явились непосредственной причиной смерти потерпевшего; </a:t>
            </a:r>
          </a:p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2100" dirty="0">
                <a:solidFill>
                  <a:srgbClr val="F8F200"/>
                </a:solidFill>
              </a:rPr>
              <a:t>- когда наступила смерть или причинены повреждения; </a:t>
            </a:r>
          </a:p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2100" dirty="0">
                <a:solidFill>
                  <a:srgbClr val="F8F200"/>
                </a:solidFill>
              </a:rPr>
              <a:t>- явились ли повреждения результатом ДТП, если да, то каков механизм их происхождения (удар, переезд, сдавливание и т.п.); </a:t>
            </a:r>
          </a:p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2100" dirty="0">
                <a:solidFill>
                  <a:srgbClr val="F8F200"/>
                </a:solidFill>
              </a:rPr>
              <a:t>- в каком положении находился потерпевший в момент нанесения ему повреждения; </a:t>
            </a:r>
          </a:p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2100" dirty="0">
                <a:solidFill>
                  <a:srgbClr val="F8F200"/>
                </a:solidFill>
              </a:rPr>
              <a:t>- какими частями ТС могли быть нанесены повреждения; </a:t>
            </a:r>
          </a:p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2100" dirty="0">
                <a:solidFill>
                  <a:srgbClr val="F8F200"/>
                </a:solidFill>
              </a:rPr>
              <a:t>- принимал ли потерпевший незадолго до смерти алкоголь, наркотические средства, если да, то в каком количестве; </a:t>
            </a:r>
          </a:p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2100" dirty="0">
                <a:solidFill>
                  <a:srgbClr val="F8F200"/>
                </a:solidFill>
              </a:rPr>
              <a:t>- имелись ли у потерпевшего физические недостатки (зрения, слуха);</a:t>
            </a:r>
          </a:p>
          <a:p>
            <a:pPr marL="265113" indent="-265113" algn="just">
              <a:lnSpc>
                <a:spcPct val="80000"/>
              </a:lnSpc>
              <a:buFontTx/>
              <a:buNone/>
            </a:pPr>
            <a:r>
              <a:rPr lang="ru-RU" sz="2100" dirty="0">
                <a:solidFill>
                  <a:srgbClr val="F8F200"/>
                </a:solidFill>
              </a:rPr>
              <a:t>- какова его группа крови. </a:t>
            </a:r>
          </a:p>
        </p:txBody>
      </p:sp>
    </p:spTree>
    <p:extLst>
      <p:ext uri="{BB962C8B-B14F-4D97-AF65-F5344CB8AC3E}">
        <p14:creationId xmlns:p14="http://schemas.microsoft.com/office/powerpoint/2010/main" val="169539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152525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C000"/>
                </a:solidFill>
              </a:rPr>
              <a:t>Судебно-медицинская экспертиза вещественных доказательств: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84313"/>
            <a:ext cx="8642350" cy="5113337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r>
              <a:rPr lang="ru-RU" sz="2800" b="1" u="sng" dirty="0">
                <a:solidFill>
                  <a:srgbClr val="F8F200"/>
                </a:solidFill>
              </a:rPr>
              <a:t>ОБЪЕКТЫ:</a:t>
            </a:r>
            <a:r>
              <a:rPr lang="ru-RU" sz="2800" dirty="0">
                <a:solidFill>
                  <a:srgbClr val="F8F200"/>
                </a:solidFill>
              </a:rPr>
              <a:t> </a:t>
            </a:r>
          </a:p>
          <a:p>
            <a:r>
              <a:rPr lang="ru-RU" sz="2400" dirty="0">
                <a:solidFill>
                  <a:srgbClr val="FFC000"/>
                </a:solidFill>
              </a:rPr>
              <a:t>кровь, </a:t>
            </a:r>
          </a:p>
          <a:p>
            <a:r>
              <a:rPr lang="ru-RU" sz="2400" dirty="0">
                <a:solidFill>
                  <a:srgbClr val="FFC000"/>
                </a:solidFill>
              </a:rPr>
              <a:t>частицы мышечной ткани, </a:t>
            </a:r>
          </a:p>
          <a:p>
            <a:r>
              <a:rPr lang="ru-RU" sz="2400" dirty="0">
                <a:solidFill>
                  <a:srgbClr val="FFC000"/>
                </a:solidFill>
              </a:rPr>
              <a:t>мозговое вещество, </a:t>
            </a:r>
          </a:p>
          <a:p>
            <a:r>
              <a:rPr lang="ru-RU" sz="2400" dirty="0">
                <a:solidFill>
                  <a:srgbClr val="FFC000"/>
                </a:solidFill>
              </a:rPr>
              <a:t>волосы, – </a:t>
            </a:r>
          </a:p>
          <a:p>
            <a:pPr algn="ctr">
              <a:buFontTx/>
              <a:buNone/>
            </a:pPr>
            <a:r>
              <a:rPr lang="ru-RU" sz="2400" u="sng" dirty="0">
                <a:solidFill>
                  <a:srgbClr val="FFC000"/>
                </a:solidFill>
              </a:rPr>
              <a:t>для определения их принадлежности человеку или животному.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</a:p>
          <a:p>
            <a:pPr algn="ctr">
              <a:buFontTx/>
              <a:buNone/>
            </a:pPr>
            <a:endParaRPr lang="ru-RU" sz="2400" dirty="0">
              <a:solidFill>
                <a:srgbClr val="FFC000"/>
              </a:solidFill>
            </a:endParaRPr>
          </a:p>
          <a:p>
            <a:pPr algn="ctr">
              <a:buFontTx/>
              <a:buNone/>
            </a:pPr>
            <a:r>
              <a:rPr lang="ru-RU" sz="2400" dirty="0">
                <a:solidFill>
                  <a:srgbClr val="FFC000"/>
                </a:solidFill>
              </a:rPr>
              <a:t>Если они принадлежат человеку, то </a:t>
            </a:r>
            <a:r>
              <a:rPr lang="ru-RU" sz="2400" u="sng" dirty="0">
                <a:solidFill>
                  <a:srgbClr val="FFC000"/>
                </a:solidFill>
              </a:rPr>
              <a:t>к какой группе и типу крови относятся</a:t>
            </a:r>
            <a:r>
              <a:rPr lang="ru-RU" sz="2400" dirty="0">
                <a:solidFill>
                  <a:srgbClr val="FFC000"/>
                </a:solidFill>
              </a:rPr>
              <a:t> и </a:t>
            </a:r>
            <a:r>
              <a:rPr lang="ru-RU" sz="2400" u="sng" dirty="0">
                <a:solidFill>
                  <a:srgbClr val="FFC000"/>
                </a:solidFill>
              </a:rPr>
              <a:t>не совпадает ли</a:t>
            </a:r>
            <a:r>
              <a:rPr lang="ru-RU" sz="2400" dirty="0">
                <a:solidFill>
                  <a:srgbClr val="FFC000"/>
                </a:solidFill>
              </a:rPr>
              <a:t> она </a:t>
            </a:r>
            <a:r>
              <a:rPr lang="ru-RU" sz="2400" u="sng" dirty="0">
                <a:solidFill>
                  <a:srgbClr val="FFC000"/>
                </a:solidFill>
              </a:rPr>
              <a:t>с группой крови</a:t>
            </a:r>
            <a:r>
              <a:rPr lang="ru-RU" sz="2400" dirty="0">
                <a:solidFill>
                  <a:srgbClr val="FFC000"/>
                </a:solidFill>
              </a:rPr>
              <a:t> потерпевшего. </a:t>
            </a:r>
          </a:p>
        </p:txBody>
      </p:sp>
    </p:spTree>
    <p:extLst>
      <p:ext uri="{BB962C8B-B14F-4D97-AF65-F5344CB8AC3E}">
        <p14:creationId xmlns:p14="http://schemas.microsoft.com/office/powerpoint/2010/main" val="36805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69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936625"/>
          </a:xfrm>
          <a:noFill/>
        </p:spPr>
        <p:txBody>
          <a:bodyPr/>
          <a:lstStyle/>
          <a:p>
            <a:pPr algn="ctr"/>
            <a:r>
              <a:rPr lang="ru-RU" sz="2800" dirty="0">
                <a:solidFill>
                  <a:srgbClr val="FFC000"/>
                </a:solidFill>
              </a:rPr>
              <a:t>Судебная автотехническая экспертиза компетентна устанавливать: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341438"/>
            <a:ext cx="8785225" cy="5327650"/>
          </a:xfrm>
          <a:prstGeom prst="rect">
            <a:avLst/>
          </a:prstGeom>
        </p:spPr>
        <p:txBody>
          <a:bodyPr/>
          <a:lstStyle/>
          <a:p>
            <a:pPr marL="357188" indent="-357188" algn="just">
              <a:lnSpc>
                <a:spcPct val="80000"/>
              </a:lnSpc>
              <a:buClr>
                <a:srgbClr val="FE000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F8F200"/>
                </a:solidFill>
              </a:rPr>
              <a:t>техническое состояние ТС, отдельных их агрегатов, механизмов и деталей;</a:t>
            </a:r>
          </a:p>
          <a:p>
            <a:pPr marL="357188" indent="-357188" algn="just">
              <a:lnSpc>
                <a:spcPct val="80000"/>
              </a:lnSpc>
              <a:buClr>
                <a:srgbClr val="FE000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F8F200"/>
                </a:solidFill>
              </a:rPr>
              <a:t>характер их неисправности, полученной в результате происшествия;</a:t>
            </a:r>
          </a:p>
          <a:p>
            <a:pPr marL="357188" indent="-357188" algn="just">
              <a:lnSpc>
                <a:spcPct val="80000"/>
              </a:lnSpc>
              <a:buClr>
                <a:srgbClr val="FE000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F8F200"/>
                </a:solidFill>
              </a:rPr>
              <a:t>возможность самопроизвольного изменения режима работы агрегатов и механизмов при эксплуатации и влияние этого на безопасность движения;</a:t>
            </a:r>
          </a:p>
          <a:p>
            <a:pPr marL="357188" indent="-357188" algn="just">
              <a:lnSpc>
                <a:spcPct val="80000"/>
              </a:lnSpc>
              <a:buClr>
                <a:srgbClr val="FE000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F8F200"/>
                </a:solidFill>
              </a:rPr>
              <a:t>причины и время возникновения неисправности ТС;</a:t>
            </a:r>
          </a:p>
          <a:p>
            <a:pPr marL="357188" indent="-357188" algn="just">
              <a:lnSpc>
                <a:spcPct val="80000"/>
              </a:lnSpc>
              <a:buClr>
                <a:srgbClr val="FE000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F8F200"/>
                </a:solidFill>
              </a:rPr>
              <a:t>причинную связь между указанными неисправностями и дорожным происшествием;</a:t>
            </a:r>
          </a:p>
          <a:p>
            <a:pPr marL="357188" indent="-357188" algn="just">
              <a:lnSpc>
                <a:spcPct val="80000"/>
              </a:lnSpc>
              <a:buClr>
                <a:srgbClr val="FE000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F8F200"/>
                </a:solidFill>
              </a:rPr>
              <a:t>механизм (процесс) этого происшествия;</a:t>
            </a:r>
          </a:p>
          <a:p>
            <a:pPr marL="357188" indent="-357188" algn="just">
              <a:lnSpc>
                <a:spcPct val="80000"/>
              </a:lnSpc>
              <a:buClr>
                <a:srgbClr val="FE000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F8F200"/>
                </a:solidFill>
              </a:rPr>
              <a:t>скорость движения ТС перед происшествием;</a:t>
            </a:r>
          </a:p>
          <a:p>
            <a:pPr marL="357188" indent="-357188" algn="just">
              <a:lnSpc>
                <a:spcPct val="80000"/>
              </a:lnSpc>
              <a:buClr>
                <a:srgbClr val="FE000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F8F200"/>
                </a:solidFill>
              </a:rPr>
              <a:t>тормозной и остановочный пути при данной скорости, состоянии и профиле дорожного полотна;</a:t>
            </a:r>
          </a:p>
          <a:p>
            <a:pPr marL="357188" indent="-357188" algn="just">
              <a:lnSpc>
                <a:spcPct val="80000"/>
              </a:lnSpc>
              <a:buClr>
                <a:srgbClr val="FE000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F8F200"/>
                </a:solidFill>
              </a:rPr>
              <a:t>причины заноса и опрокидывания;</a:t>
            </a:r>
          </a:p>
          <a:p>
            <a:pPr marL="357188" indent="-357188" algn="just">
              <a:lnSpc>
                <a:spcPct val="80000"/>
              </a:lnSpc>
              <a:buClr>
                <a:srgbClr val="FE000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F8F200"/>
                </a:solidFill>
              </a:rPr>
              <a:t>техническую возможность предотвращения происшествия;</a:t>
            </a:r>
          </a:p>
          <a:p>
            <a:pPr marL="357188" indent="-357188" algn="just">
              <a:lnSpc>
                <a:spcPct val="80000"/>
              </a:lnSpc>
              <a:buClr>
                <a:srgbClr val="FE000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F8F200"/>
                </a:solidFill>
              </a:rPr>
              <a:t>соответствие действий водителя, пешехода и других лиц требованиям ПДД, Правил технической эксплуатации ТС, иных нормативных документов. </a:t>
            </a:r>
          </a:p>
        </p:txBody>
      </p:sp>
    </p:spTree>
    <p:extLst>
      <p:ext uri="{BB962C8B-B14F-4D97-AF65-F5344CB8AC3E}">
        <p14:creationId xmlns:p14="http://schemas.microsoft.com/office/powerpoint/2010/main" val="27093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8642350" cy="6408737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r>
              <a:rPr lang="ru-RU" sz="3200" dirty="0">
                <a:solidFill>
                  <a:srgbClr val="FFC000"/>
                </a:solidFill>
              </a:rPr>
              <a:t>Из </a:t>
            </a:r>
            <a:r>
              <a:rPr lang="ru-RU" sz="3200" i="1" u="sng" dirty="0">
                <a:solidFill>
                  <a:srgbClr val="FFC000"/>
                </a:solidFill>
              </a:rPr>
              <a:t>криминалистических эксперти</a:t>
            </a:r>
            <a:r>
              <a:rPr lang="ru-RU" sz="3200" dirty="0">
                <a:solidFill>
                  <a:srgbClr val="FFC000"/>
                </a:solidFill>
              </a:rPr>
              <a:t>з при расследовании дорожно-транспортных происшествий чаще других назначаются </a:t>
            </a:r>
            <a:r>
              <a:rPr lang="ru-RU" sz="3200" dirty="0" smtClean="0">
                <a:solidFill>
                  <a:srgbClr val="FFC000"/>
                </a:solidFill>
              </a:rPr>
              <a:t>трасологические </a:t>
            </a:r>
            <a:r>
              <a:rPr lang="ru-RU" sz="3200" dirty="0">
                <a:solidFill>
                  <a:srgbClr val="FFC000"/>
                </a:solidFill>
              </a:rPr>
              <a:t>экспертизы: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3600" dirty="0">
                <a:solidFill>
                  <a:srgbClr val="F8F200"/>
                </a:solidFill>
              </a:rPr>
              <a:t>дактилоскопическая,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3600" dirty="0">
                <a:solidFill>
                  <a:srgbClr val="F8F200"/>
                </a:solidFill>
              </a:rPr>
              <a:t>установление целого по частям,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3600" dirty="0">
                <a:solidFill>
                  <a:srgbClr val="F8F200"/>
                </a:solidFill>
              </a:rPr>
              <a:t>следов ТС;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3600" dirty="0">
                <a:solidFill>
                  <a:srgbClr val="F8F200"/>
                </a:solidFill>
              </a:rPr>
              <a:t>а также технико-криминалистическая экспертиза документов. </a:t>
            </a:r>
          </a:p>
        </p:txBody>
      </p:sp>
    </p:spTree>
    <p:extLst>
      <p:ext uri="{BB962C8B-B14F-4D97-AF65-F5344CB8AC3E}">
        <p14:creationId xmlns:p14="http://schemas.microsoft.com/office/powerpoint/2010/main" val="143113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2308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Допрос эксперта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80728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Следователь вправе по собственной инициативе либо по ходатайству подозреваемого, обвиняемого, защитника допросить эксперта для разъяснения или данного им заключения. Допрос эксперта до предоставления им заключения не допускается (ч. 1 ст. 205 УПК РФ). Показания эксперта, наравне с заключением эксперта, являются самостоятельным доказательством.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Допрос эксперта производится тогда, когда нет необходимости в дополнительном исследовании объектов, представленных эксперту на исследование.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6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C000"/>
                </a:solidFill>
              </a:rPr>
              <a:t>Виды ДТП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5256212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>
                <a:solidFill>
                  <a:srgbClr val="FFC000"/>
                </a:solidFill>
              </a:rPr>
              <a:t>- столкновение</a:t>
            </a:r>
            <a:r>
              <a:rPr lang="en-US" sz="2800" b="1" dirty="0">
                <a:solidFill>
                  <a:srgbClr val="FFC000"/>
                </a:solidFill>
              </a:rPr>
              <a:t>;</a:t>
            </a:r>
            <a:endParaRPr lang="ru-RU" sz="2800" b="1" dirty="0">
              <a:solidFill>
                <a:srgbClr val="FFC000"/>
              </a:solidFill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- опрокидывание</a:t>
            </a:r>
            <a:r>
              <a:rPr lang="en-US" sz="2800" b="1" dirty="0">
                <a:solidFill>
                  <a:srgbClr val="FFC000"/>
                </a:solidFill>
              </a:rPr>
              <a:t>;</a:t>
            </a:r>
            <a:endParaRPr lang="ru-RU" sz="2800" b="1" dirty="0">
              <a:solidFill>
                <a:srgbClr val="FFC000"/>
              </a:solidFill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- наезд на стоящее ТС</a:t>
            </a:r>
            <a:r>
              <a:rPr lang="en-US" sz="2800" b="1" dirty="0">
                <a:solidFill>
                  <a:srgbClr val="FFC000"/>
                </a:solidFill>
              </a:rPr>
              <a:t>;</a:t>
            </a:r>
            <a:endParaRPr lang="ru-RU" sz="2800" b="1" dirty="0">
              <a:solidFill>
                <a:srgbClr val="FFC000"/>
              </a:solidFill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- наезд на препятствие</a:t>
            </a:r>
            <a:r>
              <a:rPr lang="en-US" sz="2800" b="1" dirty="0">
                <a:solidFill>
                  <a:srgbClr val="FFC000"/>
                </a:solidFill>
              </a:rPr>
              <a:t>;</a:t>
            </a:r>
            <a:endParaRPr lang="ru-RU" sz="2800" b="1" dirty="0">
              <a:solidFill>
                <a:srgbClr val="FFC000"/>
              </a:solidFill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- наезд на пешехода</a:t>
            </a:r>
            <a:r>
              <a:rPr lang="en-US" sz="2800" b="1" dirty="0">
                <a:solidFill>
                  <a:srgbClr val="FFC000"/>
                </a:solidFill>
              </a:rPr>
              <a:t>;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- </a:t>
            </a:r>
            <a:r>
              <a:rPr lang="ru-RU" sz="2800" b="1" dirty="0">
                <a:solidFill>
                  <a:srgbClr val="FFC000"/>
                </a:solidFill>
              </a:rPr>
              <a:t>наезд на велосипедиста</a:t>
            </a:r>
            <a:r>
              <a:rPr lang="en-US" sz="2800" b="1" dirty="0">
                <a:solidFill>
                  <a:srgbClr val="FFC000"/>
                </a:solidFill>
              </a:rPr>
              <a:t>;</a:t>
            </a:r>
            <a:endParaRPr lang="ru-RU" sz="2800" b="1" dirty="0">
              <a:solidFill>
                <a:srgbClr val="FFC000"/>
              </a:solidFill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- наезд на гужевый транспорт</a:t>
            </a:r>
            <a:r>
              <a:rPr lang="en-US" sz="2800" b="1" dirty="0">
                <a:solidFill>
                  <a:srgbClr val="FFC000"/>
                </a:solidFill>
              </a:rPr>
              <a:t>;</a:t>
            </a:r>
            <a:endParaRPr lang="ru-RU" sz="2800" b="1" dirty="0">
              <a:solidFill>
                <a:srgbClr val="FFC000"/>
              </a:solidFill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- наезд на животных</a:t>
            </a:r>
            <a:r>
              <a:rPr lang="en-US" sz="2800" b="1" dirty="0">
                <a:solidFill>
                  <a:srgbClr val="FFC000"/>
                </a:solidFill>
              </a:rPr>
              <a:t>;</a:t>
            </a:r>
            <a:endParaRPr lang="ru-RU" sz="2800" b="1" dirty="0">
              <a:solidFill>
                <a:srgbClr val="FFC000"/>
              </a:solidFill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- прочие происшествия.</a:t>
            </a:r>
          </a:p>
        </p:txBody>
      </p:sp>
    </p:spTree>
    <p:extLst>
      <p:ext uri="{BB962C8B-B14F-4D97-AF65-F5344CB8AC3E}">
        <p14:creationId xmlns:p14="http://schemas.microsoft.com/office/powerpoint/2010/main" val="18280119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037" y="764704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Цель допроса эксперта: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1.	разъяснение терминологии и отдельных формулировок;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2.	уточнение данных, характеризующих компетенцию эксперта и его отношение к делу;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3.	уяснение хода исследования экспертом представленных ему материалов и применяемых им методик;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4.	установление причин расхождения между объемом поставленных вопросов и ответами эксперта ми между исследовательской частью заключения и выводами;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5.	установление причин расхождения выводов членов экспертной комиссии;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6.	проверка полноты использования экспертом представленных ему материалов и др.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4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84784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Если в результате допроса будет установлена необходимость дополнительного исследования представленных материалов или </a:t>
            </a:r>
            <a:r>
              <a:rPr lang="ru-RU" sz="2800" b="1" dirty="0" err="1" smtClean="0">
                <a:solidFill>
                  <a:srgbClr val="FFC000"/>
                </a:solidFill>
              </a:rPr>
              <a:t>некомпетент-ность</a:t>
            </a:r>
            <a:r>
              <a:rPr lang="ru-RU" sz="2800" b="1" dirty="0" smtClean="0">
                <a:solidFill>
                  <a:srgbClr val="FFC000"/>
                </a:solidFill>
              </a:rPr>
              <a:t> эксперта, то следователь обязан назначить, соответственно, дополни-тельную или повторную экспертизу (ст. 207 УПК РФ).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683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4363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Проверка показаний на месте ДТП.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242" y="1196752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Перед выходом на место происшествия необходимо выяснить, не про-изошли ли какие-либо изменения на том участке местности, где имело место ДТП, решить вопрос о реконструкции этого места для восстановления прежней обстановки, подготовить секундомер, рулетку, мел фотоаппарат, обеспечить присутствие понятых и своевременно вызывать тех лиц, чьи показания подлежат проверке. 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573016"/>
            <a:ext cx="8170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Перед началом проверки показаний необходимо предложить лицу, у которого выясняются вопросы, сориентироваться в окружающей обстановке с учетом произошедших изменений. Если одно и тоже происшествие наблюдало несколько свидетелей и с различных мест, то они должны ориентироваться именно с этих мест.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299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03" name="Rectangle 27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122396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8F200"/>
                </a:solidFill>
              </a:rPr>
              <a:t>С целью проверки и уточнения фактических данных нередко необходимо проведение следственных экспериментов: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150813" y="1412875"/>
            <a:ext cx="8813800" cy="5256213"/>
            <a:chOff x="260" y="1175"/>
            <a:chExt cx="1440" cy="2016"/>
          </a:xfrm>
        </p:grpSpPr>
        <p:cxnSp>
          <p:nvCxnSpPr>
            <p:cNvPr id="4100" name="_s4100"/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692" y="1468"/>
              <a:ext cx="142" cy="1579"/>
            </a:xfrm>
            <a:prstGeom prst="bentConnector2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692" y="1468"/>
              <a:ext cx="142" cy="1148"/>
            </a:xfrm>
            <a:prstGeom prst="bentConnector2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692" y="1468"/>
              <a:ext cx="142" cy="715"/>
            </a:xfrm>
            <a:prstGeom prst="bentConnector2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3" name="_s4103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692" y="1468"/>
              <a:ext cx="142" cy="284"/>
            </a:xfrm>
            <a:prstGeom prst="bentConnector2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4"/>
            <p:cNvSpPr>
              <a:spLocks noChangeArrowheads="1"/>
            </p:cNvSpPr>
            <p:nvPr/>
          </p:nvSpPr>
          <p:spPr bwMode="auto">
            <a:xfrm>
              <a:off x="260" y="117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45000"/>
              </a:srgbClr>
            </a:solidFill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C</a:t>
              </a: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 целью установления:</a:t>
              </a:r>
            </a:p>
          </p:txBody>
        </p:sp>
        <p:sp>
          <p:nvSpPr>
            <p:cNvPr id="4" name="_s4105"/>
            <p:cNvSpPr>
              <a:spLocks noChangeArrowheads="1"/>
            </p:cNvSpPr>
            <p:nvPr/>
          </p:nvSpPr>
          <p:spPr bwMode="auto">
            <a:xfrm>
              <a:off x="836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4500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фактической скорости движения транспорта, когда отсутствуют объективные данные для экспертных расчетов;</a:t>
              </a:r>
            </a:p>
          </p:txBody>
        </p:sp>
        <p:sp>
          <p:nvSpPr>
            <p:cNvPr id="5" name="_s4106"/>
            <p:cNvSpPr>
              <a:spLocks noChangeArrowheads="1"/>
            </p:cNvSpPr>
            <p:nvPr/>
          </p:nvSpPr>
          <p:spPr bwMode="auto">
            <a:xfrm>
              <a:off x="836" y="20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4500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видимости и обзорности в разных условиях;</a:t>
              </a:r>
            </a:p>
          </p:txBody>
        </p:sp>
        <p:sp>
          <p:nvSpPr>
            <p:cNvPr id="6" name="_s4107"/>
            <p:cNvSpPr>
              <a:spLocks noChangeArrowheads="1"/>
            </p:cNvSpPr>
            <p:nvPr/>
          </p:nvSpPr>
          <p:spPr bwMode="auto">
            <a:xfrm>
              <a:off x="836" y="247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4500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фактической скорости движения пешехода или время пребывания его в поле зрения водителя;</a:t>
              </a:r>
            </a:p>
          </p:txBody>
        </p:sp>
        <p:sp>
          <p:nvSpPr>
            <p:cNvPr id="7" name="_s4108"/>
            <p:cNvSpPr>
              <a:spLocks noChangeArrowheads="1"/>
            </p:cNvSpPr>
            <p:nvPr/>
          </p:nvSpPr>
          <p:spPr bwMode="auto">
            <a:xfrm>
              <a:off x="836" y="290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4500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и </a:t>
              </a: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другие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742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2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582340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При необходимости ТС, водитель могут быть предъявлены для опознания; проводят очные ставки и иные следственные действия. 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058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84784"/>
            <a:ext cx="79928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Собрав достаточные данные, следователь выносит мотивированное постановление о привлечении в качестве обвиняемого и допрашивает его.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В этой стадии возможно назначение повторных и дополнительных экспертиз по ходатайству обвиняемого или его защитника.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2005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00808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В соответствии с УПК РФ предварительное следствие, в том числе и по делам о ДТП, заканчивается:</a:t>
            </a:r>
          </a:p>
          <a:p>
            <a:pPr lvl="0"/>
            <a:r>
              <a:rPr lang="ru-RU" sz="2400" dirty="0" smtClean="0">
                <a:solidFill>
                  <a:srgbClr val="FFC000"/>
                </a:solidFill>
              </a:rPr>
              <a:t>- составлением </a:t>
            </a:r>
            <a:r>
              <a:rPr lang="ru-RU" sz="2400" dirty="0">
                <a:solidFill>
                  <a:srgbClr val="FFC000"/>
                </a:solidFill>
              </a:rPr>
              <a:t>обвинительного заключения (ст.215 УПК);</a:t>
            </a:r>
          </a:p>
          <a:p>
            <a:pPr lvl="0"/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- постановлением </a:t>
            </a:r>
            <a:r>
              <a:rPr lang="ru-RU" sz="2400" dirty="0">
                <a:solidFill>
                  <a:srgbClr val="FFC000"/>
                </a:solidFill>
              </a:rPr>
              <a:t>о передаче уголовного дела в суд для рассмотрения вопроса о применении при­нудительных мер медицинского характера, либо о прекращении уголовного дела.</a:t>
            </a:r>
          </a:p>
        </p:txBody>
      </p:sp>
    </p:spTree>
    <p:extLst>
      <p:ext uri="{BB962C8B-B14F-4D97-AF65-F5344CB8AC3E}">
        <p14:creationId xmlns:p14="http://schemas.microsoft.com/office/powerpoint/2010/main" val="32250437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780928"/>
            <a:ext cx="57903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Благодарю за внимание!!!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0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569325" cy="5903912"/>
          </a:xfrm>
        </p:spPr>
        <p:txBody>
          <a:bodyPr/>
          <a:lstStyle/>
          <a:p>
            <a:pPr algn="ctr"/>
            <a:r>
              <a:rPr lang="ru-RU" sz="2400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Дорожно-транспортное происшествие (ДТП)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событие, возникающее в процессе движения по дороге транспортного средства и с его участием, при котором погибли или ранены люди, повреждены транспортные средства, сооружения, грузы либо причинен иной материальный ущерб.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1000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1000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Таким образом, обязательным элементом ДТП является движущееся транспортное средство. К ним  относятся  все механические транспортные средства, в которых тягловая сила создается за счет двигателя (автомобили, троллейбусы, трамваи, мотоциклы, мотороллеры, а также дорожные, строительные и сельскохозяйственные самоходные машины). </a:t>
            </a:r>
            <a:b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400" dirty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2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20688"/>
            <a:ext cx="8229600" cy="55102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FFC000"/>
                </a:solidFill>
              </a:rPr>
              <a:t>Под механизмом дорожно-транспортного происшествия следует понимать совокупность промежуточных состояний и процессов, формирующих последствия на взаимодействовавших объектах в материализованном виде, на предаварийном, аварийном и послеаварийном этапах развития дорожно-транспортного происшествия. Скоротечную динамику ДТП образует сочетание элементов системы</a:t>
            </a:r>
            <a:r>
              <a:rPr lang="en-US" sz="3200" b="1" dirty="0">
                <a:solidFill>
                  <a:srgbClr val="FFC000"/>
                </a:solidFill>
              </a:rPr>
              <a:t>:</a:t>
            </a:r>
            <a:endParaRPr lang="ru-RU" sz="32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FFC000"/>
                </a:solidFill>
              </a:rPr>
              <a:t>«водитель - автомобиль – дорога – пешеход».</a:t>
            </a:r>
          </a:p>
        </p:txBody>
      </p:sp>
    </p:spTree>
    <p:extLst>
      <p:ext uri="{BB962C8B-B14F-4D97-AF65-F5344CB8AC3E}">
        <p14:creationId xmlns:p14="http://schemas.microsoft.com/office/powerpoint/2010/main" val="302469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33438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C000"/>
                </a:solidFill>
              </a:rPr>
              <a:t>Характерные следы при ДТП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431800" y="1196975"/>
            <a:ext cx="8208963" cy="5184775"/>
            <a:chOff x="272" y="1175"/>
            <a:chExt cx="2880" cy="1152"/>
          </a:xfrm>
        </p:grpSpPr>
        <p:cxnSp>
          <p:nvCxnSpPr>
            <p:cNvPr id="2052" name="_s2052"/>
            <p:cNvCxnSpPr>
              <a:cxnSpLocks noChangeShapeType="1"/>
              <a:stCxn id="8" idx="0"/>
              <a:endCxn id="4" idx="2"/>
            </p:cNvCxnSpPr>
            <p:nvPr/>
          </p:nvCxnSpPr>
          <p:spPr bwMode="auto">
            <a:xfrm rot="5400000" flipH="1">
              <a:off x="2144" y="1463"/>
              <a:ext cx="144" cy="1008"/>
            </a:xfrm>
            <a:prstGeom prst="bentConnector3">
              <a:avLst>
                <a:gd name="adj1" fmla="val 2229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16200000">
              <a:off x="1641" y="1966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>
              <a:off x="1136" y="1463"/>
              <a:ext cx="144" cy="1008"/>
            </a:xfrm>
            <a:prstGeom prst="bentConnector3">
              <a:avLst>
                <a:gd name="adj1" fmla="val 2229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2396" y="1283"/>
              <a:ext cx="144" cy="504"/>
            </a:xfrm>
            <a:prstGeom prst="bentConnector3">
              <a:avLst>
                <a:gd name="adj1" fmla="val 2229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892" y="1283"/>
              <a:ext cx="144" cy="504"/>
            </a:xfrm>
            <a:prstGeom prst="bentConnector3">
              <a:avLst>
                <a:gd name="adj1" fmla="val 2229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7"/>
            <p:cNvSpPr>
              <a:spLocks noChangeArrowheads="1"/>
            </p:cNvSpPr>
            <p:nvPr/>
          </p:nvSpPr>
          <p:spPr bwMode="auto">
            <a:xfrm>
              <a:off x="1784" y="117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sng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Tahoma" pitchFamily="34" charset="0"/>
                </a:rPr>
                <a:t>Следы</a:t>
              </a:r>
            </a:p>
          </p:txBody>
        </p:sp>
        <p:sp>
          <p:nvSpPr>
            <p:cNvPr id="4" name="_s2058"/>
            <p:cNvSpPr>
              <a:spLocks noChangeArrowheads="1"/>
            </p:cNvSpPr>
            <p:nvPr/>
          </p:nvSpPr>
          <p:spPr bwMode="auto">
            <a:xfrm>
              <a:off x="1280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ahoma" pitchFamily="34" charset="0"/>
                </a:rPr>
                <a:t>Материальные</a:t>
              </a:r>
            </a:p>
          </p:txBody>
        </p:sp>
        <p:sp>
          <p:nvSpPr>
            <p:cNvPr id="5" name="_s2059"/>
            <p:cNvSpPr>
              <a:spLocks noChangeArrowheads="1"/>
            </p:cNvSpPr>
            <p:nvPr/>
          </p:nvSpPr>
          <p:spPr bwMode="auto">
            <a:xfrm>
              <a:off x="2288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ahoma" pitchFamily="34" charset="0"/>
                </a:rPr>
                <a:t>Идеальные</a:t>
              </a:r>
            </a:p>
          </p:txBody>
        </p:sp>
        <p:sp>
          <p:nvSpPr>
            <p:cNvPr id="6" name="_s2060"/>
            <p:cNvSpPr>
              <a:spLocks noChangeArrowheads="1"/>
            </p:cNvSpPr>
            <p:nvPr/>
          </p:nvSpPr>
          <p:spPr bwMode="auto">
            <a:xfrm>
              <a:off x="272" y="20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Следы-предметы</a:t>
              </a:r>
            </a:p>
          </p:txBody>
        </p:sp>
        <p:sp>
          <p:nvSpPr>
            <p:cNvPr id="7" name="_s2061"/>
            <p:cNvSpPr>
              <a:spLocks noChangeArrowheads="1"/>
            </p:cNvSpPr>
            <p:nvPr/>
          </p:nvSpPr>
          <p:spPr bwMode="auto">
            <a:xfrm>
              <a:off x="1280" y="20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Следы-отображения</a:t>
              </a:r>
            </a:p>
          </p:txBody>
        </p:sp>
        <p:sp>
          <p:nvSpPr>
            <p:cNvPr id="8" name="_s2062"/>
            <p:cNvSpPr>
              <a:spLocks noChangeArrowheads="1"/>
            </p:cNvSpPr>
            <p:nvPr/>
          </p:nvSpPr>
          <p:spPr bwMode="auto">
            <a:xfrm>
              <a:off x="2288" y="20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Следы-вещества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11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175</TotalTime>
  <Words>4623</Words>
  <Application>Microsoft Office PowerPoint</Application>
  <PresentationFormat>Экран (4:3)</PresentationFormat>
  <Paragraphs>420</Paragraphs>
  <Slides>67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Горизонт</vt:lpstr>
      <vt:lpstr>Презентация PowerPoint</vt:lpstr>
      <vt:lpstr>Презентация PowerPoint</vt:lpstr>
      <vt:lpstr>Предмет и средства доказывания по УД. Механизм дорожно-транспортного происшествия.</vt:lpstr>
      <vt:lpstr>Презентация PowerPoint</vt:lpstr>
      <vt:lpstr>Презентация PowerPoint</vt:lpstr>
      <vt:lpstr>Виды ДТП</vt:lpstr>
      <vt:lpstr>Дорожно-транспортное происшествие (ДТП) – событие, возникающее в процессе движения по дороге транспортного средства и с его участием, при котором погибли или ранены люди, повреждены транспортные средства, сооружения, грузы либо причинен иной материальный ущерб.   Таким образом, обязательным элементом ДТП является движущееся транспортное средство. К ним  относятся  все механические транспортные средства, в которых тягловая сила создается за счет двигателя (автомобили, троллейбусы, трамваи, мотоциклы, мотороллеры, а также дорожные, строительные и сельскохозяйственные самоходные машины).  </vt:lpstr>
      <vt:lpstr>Презентация PowerPoint</vt:lpstr>
      <vt:lpstr>Характерные следы при ДТП</vt:lpstr>
      <vt:lpstr>СЛЕДЫ-ПРЕДМЕТЫ</vt:lpstr>
      <vt:lpstr>СЛЕДЫ-ВЕЩЕСТВА</vt:lpstr>
      <vt:lpstr>СЛЕДЫ-ОТОБРАЖЕНИЯ</vt:lpstr>
      <vt:lpstr>Субъектами ДТП являются:</vt:lpstr>
      <vt:lpstr>Особенности возбуждения уголовного дела и обстоятельства, подлежащие установлению.  </vt:lpstr>
      <vt:lpstr>Материалы поступившее из ГИБДД должны содержать:</vt:lpstr>
      <vt:lpstr>В процессе рассмотрения проверочного материала и производства расследования ДТП должны быть установлены следующие обстоятельства: </vt:lpstr>
      <vt:lpstr>Презентация PowerPoint</vt:lpstr>
      <vt:lpstr>3. Типичные следственные ситуации и программа действий  следователя на первоначальном этапе расследования. </vt:lpstr>
      <vt:lpstr>Характерные следственные действия в ситуации, когда водитель и ТС находятся на месте происшествия: </vt:lpstr>
      <vt:lpstr>Характерные следственные действия в ситуации, когда водитель с ТС скрылся с места происшествия: </vt:lpstr>
      <vt:lpstr>Характерные следственные действия в ситуации, когда ТС на месте происшествия, а водитель скрылся: </vt:lpstr>
      <vt:lpstr>Особенности тактики первоначальных следственных действий.</vt:lpstr>
      <vt:lpstr>Осмотр места происшествия:</vt:lpstr>
      <vt:lpstr>Презентация PowerPoint</vt:lpstr>
      <vt:lpstr>Презентация PowerPoint</vt:lpstr>
      <vt:lpstr>При ОМП необходимо установить:</vt:lpstr>
      <vt:lpstr>Границы места происшествия:</vt:lpstr>
      <vt:lpstr>Тип дорожного покрытия:</vt:lpstr>
      <vt:lpstr>Состояние дорожного покрытия:</vt:lpstr>
      <vt:lpstr>Кроме того необходимо указание:</vt:lpstr>
      <vt:lpstr>Кроме осмотра проезжей части необходимо осмотреть и другие элементы дороги:</vt:lpstr>
      <vt:lpstr>Презентация PowerPoint</vt:lpstr>
      <vt:lpstr>Презентация PowerPoint</vt:lpstr>
      <vt:lpstr>Закончив общий осмотр, необходимо перейти к детальному, который включает в себя:</vt:lpstr>
      <vt:lpstr>Презентация PowerPoint</vt:lpstr>
      <vt:lpstr>К наиболее типичным и часто встречающимся следам можно отнести:</vt:lpstr>
      <vt:lpstr>Следы шин можно разделить на следующие виды:</vt:lpstr>
      <vt:lpstr>К основным видам фиксации следов шин можно отнести:</vt:lpstr>
      <vt:lpstr>При описание следов в протоколе осмотра места происшествия необходимо указать :</vt:lpstr>
      <vt:lpstr>При описании трупа указывается:</vt:lpstr>
      <vt:lpstr>Кроме того описывается одежда, находящаяся на трупе:</vt:lpstr>
      <vt:lpstr>Первоначально ТС указывается как элемент обстановки, а затем осматривается отдельно:</vt:lpstr>
      <vt:lpstr>Отдельно описываются имеющиеся повреждения: </vt:lpstr>
      <vt:lpstr>Презентация PowerPoint</vt:lpstr>
      <vt:lpstr>Презентация PowerPoint</vt:lpstr>
      <vt:lpstr>Презентация PowerPoint</vt:lpstr>
      <vt:lpstr>При  допросе водителя выясняется:</vt:lpstr>
      <vt:lpstr>Презентация PowerPoint</vt:lpstr>
      <vt:lpstr>Презентация PowerPoint</vt:lpstr>
      <vt:lpstr>При допросе потерпевшего, на которых был совершен наезд выясняется:</vt:lpstr>
      <vt:lpstr>При допросе потерпевшего из числа пассажиров выясняется:</vt:lpstr>
      <vt:lpstr>При допросе свидетелей устанавливается:</vt:lpstr>
      <vt:lpstr>Презентация PowerPoint</vt:lpstr>
      <vt:lpstr>Типичные экспертизы по делам о ДТП:</vt:lpstr>
      <vt:lpstr>Судебно-медицинская экспертиза по делам данной категории может разрешать следующие вопросы:</vt:lpstr>
      <vt:lpstr>Судебно-медицинская экспертиза вещественных доказательств:</vt:lpstr>
      <vt:lpstr>Судебная автотехническая экспертиза компетентна устанавливать: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целью проверки и уточнения фактических данных нередко необходимо проведение следственных экспериментов: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kbp10</dc:creator>
  <cp:lastModifiedBy>Л. А. Бушмакина</cp:lastModifiedBy>
  <cp:revision>39</cp:revision>
  <dcterms:created xsi:type="dcterms:W3CDTF">2014-09-24T06:55:33Z</dcterms:created>
  <dcterms:modified xsi:type="dcterms:W3CDTF">2018-12-11T11:21:54Z</dcterms:modified>
</cp:coreProperties>
</file>